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</p:sldIdLst>
  <p:sldSz cx="21383625" cy="30275213"/>
  <p:notesSz cx="6797675" cy="9928225"/>
  <p:defaultTextStyle>
    <a:defPPr>
      <a:defRPr lang="de-DE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50" userDrawn="1">
          <p15:clr>
            <a:srgbClr val="A4A3A4"/>
          </p15:clr>
        </p15:guide>
        <p15:guide id="2" pos="81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helf" initials="a" lastIdx="5" clrIdx="0">
    <p:extLst>
      <p:ext uri="{19B8F6BF-5375-455C-9EA6-DF929625EA0E}">
        <p15:presenceInfo xmlns:p15="http://schemas.microsoft.com/office/powerpoint/2012/main" userId="023e900d6f17189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66FF"/>
    <a:srgbClr val="FF00FF"/>
    <a:srgbClr val="005E8C"/>
    <a:srgbClr val="3D7B01"/>
    <a:srgbClr val="990099"/>
    <a:srgbClr val="9479A8"/>
    <a:srgbClr val="2C9358"/>
    <a:srgbClr val="326706"/>
    <a:srgbClr val="2B8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5" d="100"/>
          <a:sy n="25" d="100"/>
        </p:scale>
        <p:origin x="3090" y="96"/>
      </p:cViewPr>
      <p:guideLst>
        <p:guide orient="horz" pos="4750"/>
        <p:guide pos="81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987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47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0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18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28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55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89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357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95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60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75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58434-4BC7-40CF-91A1-51B3684D20D9}" type="datetimeFigureOut">
              <a:rPr lang="de-DE" smtClean="0"/>
              <a:t>16.04.2026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23DF-FC66-463D-B13A-FD943F7F3B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610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-198843" y="29015213"/>
            <a:ext cx="21850595" cy="126000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62" y="29341246"/>
            <a:ext cx="1440001" cy="684000"/>
          </a:xfrm>
          <a:prstGeom prst="rect">
            <a:avLst/>
          </a:prstGeom>
        </p:spPr>
      </p:pic>
      <p:sp>
        <p:nvSpPr>
          <p:cNvPr id="23" name="Textfeld 22"/>
          <p:cNvSpPr txBox="1"/>
          <p:nvPr/>
        </p:nvSpPr>
        <p:spPr>
          <a:xfrm>
            <a:off x="2559415" y="29645213"/>
            <a:ext cx="16242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Universität Ulm | Zentrum für Allgemeine Wissenschaftliche Weiterbildung (</a:t>
            </a:r>
            <a:r>
              <a:rPr lang="de-DE" sz="2000" dirty="0" err="1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ZAWiW</a:t>
            </a:r>
            <a:r>
              <a:rPr lang="de-DE" sz="2000" dirty="0">
                <a:solidFill>
                  <a:schemeClr val="bg1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)  | Albert-Einstein-Allee 11 | 89081 Ulm | www.zawiw.de</a:t>
            </a: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 rotWithShape="1">
          <a:blip r:embed="rId4"/>
          <a:srcRect l="349" t="22330" r="2015" b="45807"/>
          <a:stretch/>
        </p:blipFill>
        <p:spPr>
          <a:xfrm flipV="1">
            <a:off x="-198842" y="28749791"/>
            <a:ext cx="21850594" cy="3414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599D54E-2CCB-4C5F-BB87-925EF201FF3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9395" y="461360"/>
            <a:ext cx="5198509" cy="1475916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7118A238-2746-4DBB-9FD6-9E5A9BFC8B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7656" y="28870500"/>
            <a:ext cx="1260000" cy="1260000"/>
          </a:xfrm>
          <a:prstGeom prst="rect">
            <a:avLst/>
          </a:prstGeom>
        </p:spPr>
      </p:pic>
      <p:sp>
        <p:nvSpPr>
          <p:cNvPr id="77" name="Rechteck 76">
            <a:extLst>
              <a:ext uri="{FF2B5EF4-FFF2-40B4-BE49-F238E27FC236}">
                <a16:creationId xmlns:a16="http://schemas.microsoft.com/office/drawing/2014/main" id="{08446958-95AB-4F91-A6DF-15CD953529B7}"/>
              </a:ext>
            </a:extLst>
          </p:cNvPr>
          <p:cNvSpPr/>
          <p:nvPr/>
        </p:nvSpPr>
        <p:spPr>
          <a:xfrm>
            <a:off x="-198843" y="2537185"/>
            <a:ext cx="21913751" cy="2782069"/>
          </a:xfrm>
          <a:prstGeom prst="rect">
            <a:avLst/>
          </a:prstGeom>
          <a:solidFill>
            <a:srgbClr val="005E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		</a:t>
            </a:r>
            <a:r>
              <a:rPr lang="de-DE" sz="6000" b="1" dirty="0">
                <a:solidFill>
                  <a:srgbClr val="FF33CC"/>
                </a:solidFill>
              </a:rPr>
              <a:t>AK </a:t>
            </a:r>
            <a:r>
              <a:rPr lang="de-DE" sz="6000" b="1" dirty="0">
                <a:solidFill>
                  <a:srgbClr val="FF33C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ASSIST (</a:t>
            </a:r>
            <a:r>
              <a:rPr lang="de-DE" sz="6000" b="1" dirty="0" err="1">
                <a:solidFill>
                  <a:srgbClr val="FF33C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Active</a:t>
            </a:r>
            <a:r>
              <a:rPr lang="de-DE" sz="6000" b="1" dirty="0">
                <a:solidFill>
                  <a:srgbClr val="FF33C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Partnership and Support </a:t>
            </a:r>
            <a:r>
              <a:rPr lang="de-DE" sz="6000" b="1" dirty="0" err="1">
                <a:solidFill>
                  <a:srgbClr val="FF33C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of</a:t>
            </a:r>
            <a:r>
              <a:rPr lang="de-DE" sz="6000" b="1" dirty="0">
                <a:solidFill>
                  <a:srgbClr val="FF33C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		Senior 	Consultants </a:t>
            </a:r>
            <a:r>
              <a:rPr lang="de-DE" sz="6000" b="1" dirty="0" err="1">
                <a:solidFill>
                  <a:srgbClr val="FF33C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for</a:t>
            </a:r>
            <a:r>
              <a:rPr lang="de-DE" sz="6000" b="1" dirty="0">
                <a:solidFill>
                  <a:srgbClr val="FF33C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International </a:t>
            </a:r>
            <a:r>
              <a:rPr lang="de-DE" sz="6000" b="1" dirty="0" err="1">
                <a:solidFill>
                  <a:srgbClr val="FF33C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Students</a:t>
            </a:r>
            <a:r>
              <a:rPr lang="de-DE" sz="6000" b="1" dirty="0">
                <a:solidFill>
                  <a:srgbClr val="FF66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)</a:t>
            </a:r>
            <a:endParaRPr lang="de-DE" sz="6000" b="1" dirty="0">
              <a:solidFill>
                <a:srgbClr val="FF66FF"/>
              </a:solidFill>
            </a:endParaRP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8935A951-5A0F-49AC-9759-307DBC2FA682}"/>
              </a:ext>
            </a:extLst>
          </p:cNvPr>
          <p:cNvSpPr/>
          <p:nvPr/>
        </p:nvSpPr>
        <p:spPr>
          <a:xfrm>
            <a:off x="815721" y="4205186"/>
            <a:ext cx="19726004" cy="4840531"/>
          </a:xfrm>
          <a:prstGeom prst="roundRect">
            <a:avLst>
              <a:gd name="adj" fmla="val 10000"/>
            </a:avLst>
          </a:prstGeom>
          <a:noFill/>
          <a:ln w="57150"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>
              <a:spcBef>
                <a:spcPts val="600"/>
              </a:spcBef>
              <a:spcAft>
                <a:spcPts val="1800"/>
              </a:spcAft>
            </a:pPr>
            <a:endParaRPr lang="de-DE" sz="3200" b="1" dirty="0">
              <a:solidFill>
                <a:schemeClr val="bg2">
                  <a:lumMod val="10000"/>
                </a:schemeClr>
              </a:solidFill>
              <a:latin typeface="Fira Sans" panose="020B05030500000200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C1AB8C1-FC67-CCBA-2D03-CE224E3012F9}"/>
              </a:ext>
            </a:extLst>
          </p:cNvPr>
          <p:cNvSpPr txBox="1"/>
          <p:nvPr/>
        </p:nvSpPr>
        <p:spPr>
          <a:xfrm>
            <a:off x="1536662" y="5426790"/>
            <a:ext cx="19031242" cy="1784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dirty="0"/>
          </a:p>
          <a:p>
            <a:endParaRPr lang="de-DE" sz="4000" dirty="0"/>
          </a:p>
          <a:p>
            <a:r>
              <a:rPr lang="de-DE" sz="4000" dirty="0"/>
              <a:t>Teilnehmende 	</a:t>
            </a:r>
            <a:r>
              <a:rPr lang="de-DE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Wir sind eine Gruppe von aktuell 20 Personen, überwiegend 		berentet, einige aber auch berufstätig sowie eine Studentin</a:t>
            </a:r>
            <a:endParaRPr lang="de-DE" sz="40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endParaRPr lang="de-DE" sz="4000" dirty="0">
              <a:latin typeface="Aptos" panose="020B0004020202020204" pitchFamily="34" charset="0"/>
              <a:cs typeface="Calibri" panose="020F0502020204030204" pitchFamily="34" charset="0"/>
            </a:endParaRPr>
          </a:p>
          <a:p>
            <a:r>
              <a:rPr lang="de-DE" sz="4000" dirty="0"/>
              <a:t>Inhalte		</a:t>
            </a:r>
            <a:r>
              <a:rPr lang="de-DE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Wir vermitteln internationalen Studierenden Lebensart, Kultur 		und Traditionen, historische und geschichtliche Hintergründe 		durch Exkursionen und spezifische Events, Unterstützung im 		Bewerbungsprozess sowie Sprachtraining </a:t>
            </a:r>
            <a:endParaRPr lang="de-DE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de-DE" sz="4000" dirty="0"/>
          </a:p>
          <a:p>
            <a:r>
              <a:rPr lang="de-DE" sz="4000" dirty="0"/>
              <a:t>Arbeitsweise	</a:t>
            </a:r>
            <a:r>
              <a:rPr lang="de-DE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Gruppenaktivitäten dominieren, insbesondere im Bereich 		Sprach- und Bewerbungstraining gehen wir jedoch sehr 			individuell vor</a:t>
            </a:r>
          </a:p>
          <a:p>
            <a:endParaRPr lang="de-DE" sz="4000" dirty="0"/>
          </a:p>
          <a:p>
            <a:r>
              <a:rPr lang="de-DE" sz="4000" dirty="0"/>
              <a:t>Ziele 		</a:t>
            </a:r>
            <a:r>
              <a:rPr lang="de-DE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Ziel unserer Arbeit ist es, die Integration der internationalen 		Studierenden, die überwiegend aus nicht-europäischen 			Staaten kommen, zu fördern, ihnen ein positives Bild unseres 		Landes zu bieten und sie ggf. beim Eintritt in den regionalen 		Arbeitsmarkt zu unterstützen</a:t>
            </a:r>
            <a:r>
              <a:rPr lang="de-DE" sz="4000" dirty="0"/>
              <a:t>	</a:t>
            </a:r>
          </a:p>
          <a:p>
            <a:endParaRPr lang="de-DE" sz="4000" dirty="0"/>
          </a:p>
          <a:p>
            <a:pPr marL="1346200" indent="-1346200">
              <a:lnSpc>
                <a:spcPct val="115000"/>
              </a:lnSpc>
              <a:spcAft>
                <a:spcPts val="800"/>
              </a:spcAft>
            </a:pPr>
            <a:r>
              <a:rPr lang="de-DE" sz="4000" dirty="0"/>
              <a:t>Motivation 	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Authentische Einblicke in fremde Kulturen, interkultureller 		Austausch, generationenübergreifend ein positives Bild unseres 		Landes zu bieten, Kulturkreise erfahren</a:t>
            </a:r>
            <a:endParaRPr lang="de-DE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e-DE" sz="4000" dirty="0"/>
              <a:t>	</a:t>
            </a:r>
          </a:p>
          <a:p>
            <a:r>
              <a:rPr lang="de-DE" sz="4000" dirty="0"/>
              <a:t>Mitmachen		</a:t>
            </a:r>
            <a:r>
              <a:rPr lang="de-DE" sz="4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Alle, die Spaß an der Arbeit mit jungen Menschen aus anderen 		Kulturen haben und sich nicht scheuen, englisch zu reden, sind 		herzlich willkommen!</a:t>
            </a:r>
            <a:endParaRPr lang="de-DE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de-DE" sz="4000" dirty="0"/>
              <a:t>	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2F737301-6785-CB9E-92BC-448395E541EA}"/>
              </a:ext>
            </a:extLst>
          </p:cNvPr>
          <p:cNvSpPr txBox="1"/>
          <p:nvPr/>
        </p:nvSpPr>
        <p:spPr>
          <a:xfrm>
            <a:off x="1523901" y="22866735"/>
            <a:ext cx="19017824" cy="5524076"/>
          </a:xfrm>
          <a:prstGeom prst="rect">
            <a:avLst/>
          </a:prstGeom>
          <a:noFill/>
          <a:ln>
            <a:solidFill>
              <a:srgbClr val="005E8C"/>
            </a:solidFill>
          </a:ln>
        </p:spPr>
        <p:txBody>
          <a:bodyPr wrap="square">
            <a:spAutoFit/>
          </a:bodyPr>
          <a:lstStyle/>
          <a:p>
            <a:pPr marL="1346200" indent="-1346200">
              <a:lnSpc>
                <a:spcPct val="115000"/>
              </a:lnSpc>
              <a:spcAft>
                <a:spcPts val="800"/>
              </a:spcAft>
            </a:pPr>
            <a:r>
              <a:rPr lang="de-DE" sz="4000" dirty="0">
                <a:effectLst/>
                <a:ea typeface="Aptos" panose="020B0004020202020204" pitchFamily="34" charset="0"/>
              </a:rPr>
              <a:t>Kontakt:</a:t>
            </a:r>
            <a:r>
              <a:rPr lang="de-DE" sz="4000" kern="100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	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Sprecher: Peter Rehermann; </a:t>
            </a:r>
          </a:p>
          <a:p>
            <a:pPr marL="1346200" indent="-1346200">
              <a:lnSpc>
                <a:spcPct val="115000"/>
              </a:lnSpc>
              <a:spcAft>
                <a:spcPts val="800"/>
              </a:spcAft>
            </a:pPr>
            <a:r>
              <a:rPr lang="de-DE" sz="4000" kern="100" dirty="0"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Öffentlichkeitsarbeit/Kommunikation: Gudrun Köpf</a:t>
            </a:r>
            <a:endParaRPr lang="de-DE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346200">
              <a:lnSpc>
                <a:spcPct val="115000"/>
              </a:lnSpc>
              <a:spcAft>
                <a:spcPts val="800"/>
              </a:spcAft>
            </a:pP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Kommunikation: E-Mail: </a:t>
            </a:r>
            <a:r>
              <a:rPr lang="de-DE" sz="4000" u="none" strike="noStrike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assist@uni-ulm.de</a:t>
            </a:r>
            <a:endParaRPr lang="de-DE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346835">
              <a:lnSpc>
                <a:spcPct val="115000"/>
              </a:lnSpc>
              <a:spcAft>
                <a:spcPts val="800"/>
              </a:spcAft>
            </a:pP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</a:t>
            </a:r>
            <a:r>
              <a:rPr lang="de-DE" sz="4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homepage</a:t>
            </a: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 </a:t>
            </a:r>
            <a:r>
              <a:rPr lang="de-DE" sz="4000" u="none" strike="noStrike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https://assist-ulm.de</a:t>
            </a:r>
            <a:endParaRPr lang="de-DE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346835">
              <a:lnSpc>
                <a:spcPct val="115000"/>
              </a:lnSpc>
              <a:spcAft>
                <a:spcPts val="800"/>
              </a:spcAft>
            </a:pP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Instagram: </a:t>
            </a:r>
            <a:r>
              <a:rPr lang="de-DE" sz="4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assistulm</a:t>
            </a:r>
            <a:endParaRPr lang="de-DE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346200">
              <a:lnSpc>
                <a:spcPct val="115000"/>
              </a:lnSpc>
              <a:spcAft>
                <a:spcPts val="800"/>
              </a:spcAft>
            </a:pPr>
            <a:r>
              <a:rPr lang="de-DE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Jeden 3. Donnerstag des Monats treffen wir uns um 14:30 Uhr in der Villa 	Eberhardt (Termine siehe auch Homepage)</a:t>
            </a:r>
            <a:endParaRPr lang="de-DE" sz="440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9DBE8B5E-B5AE-5DC8-04E0-4042F5C54F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721" y="2657559"/>
            <a:ext cx="2492264" cy="2492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02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301</Words>
  <Application>Microsoft Office PowerPoint</Application>
  <PresentationFormat>Benutzerdefiniert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Fira Sans</vt:lpstr>
      <vt:lpstr>Office Theme</vt:lpstr>
      <vt:lpstr>PowerPoint-Präsentation</vt:lpstr>
    </vt:vector>
  </TitlesOfParts>
  <Company>Universität Ulm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Theresa Gräfe</dc:creator>
  <cp:lastModifiedBy>lgrieser</cp:lastModifiedBy>
  <cp:revision>277</cp:revision>
  <cp:lastPrinted>2026-04-16T08:05:34Z</cp:lastPrinted>
  <dcterms:created xsi:type="dcterms:W3CDTF">2020-09-22T10:36:19Z</dcterms:created>
  <dcterms:modified xsi:type="dcterms:W3CDTF">2026-04-16T09:31:22Z</dcterms:modified>
</cp:coreProperties>
</file>