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21383625" cy="30275213"/>
  <p:notesSz cx="6797675" cy="9928225"/>
  <p:defaultTextStyle>
    <a:defPPr>
      <a:defRPr lang="de-DE"/>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0" userDrawn="1">
          <p15:clr>
            <a:srgbClr val="A4A3A4"/>
          </p15:clr>
        </p15:guide>
        <p15:guide id="2" pos="811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helf" initials="a" lastIdx="5" clrIdx="0">
    <p:extLst>
      <p:ext uri="{19B8F6BF-5375-455C-9EA6-DF929625EA0E}">
        <p15:presenceInfo xmlns:p15="http://schemas.microsoft.com/office/powerpoint/2012/main" userId="023e900d6f1718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8C"/>
    <a:srgbClr val="3D7B01"/>
    <a:srgbClr val="990099"/>
    <a:srgbClr val="9479A8"/>
    <a:srgbClr val="2C9358"/>
    <a:srgbClr val="326706"/>
    <a:srgbClr val="2B8856"/>
    <a:srgbClr val="B2B265"/>
    <a:srgbClr val="D9EE12"/>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5" d="100"/>
          <a:sy n="25" d="100"/>
        </p:scale>
        <p:origin x="3090" y="96"/>
      </p:cViewPr>
      <p:guideLst>
        <p:guide orient="horz" pos="4750"/>
        <p:guide pos="81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Titelmasterformat durch Klicken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16.04.2026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559987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16.04.2026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65647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16.04.2026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83103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16.04.2026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729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Titelmasterformat durch Klicken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06458434-4BC7-40CF-91A1-51B3684D20D9}" type="datetimeFigureOut">
              <a:rPr lang="de-DE" smtClean="0"/>
              <a:t>16.04.2026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8128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6458434-4BC7-40CF-91A1-51B3684D20D9}" type="datetimeFigureOut">
              <a:rPr lang="de-DE" smtClean="0"/>
              <a:t>16.04.2026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1155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6458434-4BC7-40CF-91A1-51B3684D20D9}" type="datetimeFigureOut">
              <a:rPr lang="de-DE" smtClean="0"/>
              <a:t>16.04.2026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88689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6458434-4BC7-40CF-91A1-51B3684D20D9}" type="datetimeFigureOut">
              <a:rPr lang="de-DE" smtClean="0"/>
              <a:t>16.04.2026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6357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434-4BC7-40CF-91A1-51B3684D20D9}" type="datetimeFigureOut">
              <a:rPr lang="de-DE" smtClean="0"/>
              <a:t>16.04.2026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7599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16.04.2026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68060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16.04.2026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4475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06458434-4BC7-40CF-91A1-51B3684D20D9}" type="datetimeFigureOut">
              <a:rPr lang="de-DE" smtClean="0"/>
              <a:t>16.04.2026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22823DF-FC66-463D-B13A-FD943F7F3B4B}" type="slidenum">
              <a:rPr lang="de-DE" smtClean="0"/>
              <a:t>‹Nr.›</a:t>
            </a:fld>
            <a:endParaRPr lang="de-DE"/>
          </a:p>
        </p:txBody>
      </p:sp>
    </p:spTree>
    <p:extLst>
      <p:ext uri="{BB962C8B-B14F-4D97-AF65-F5344CB8AC3E}">
        <p14:creationId xmlns:p14="http://schemas.microsoft.com/office/powerpoint/2010/main" val="2536109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 18"/>
          <p:cNvPicPr>
            <a:picLocks/>
          </p:cNvPicPr>
          <p:nvPr/>
        </p:nvPicPr>
        <p:blipFill>
          <a:blip r:embed="rId2"/>
          <a:stretch>
            <a:fillRect/>
          </a:stretch>
        </p:blipFill>
        <p:spPr>
          <a:xfrm>
            <a:off x="-198843" y="29015213"/>
            <a:ext cx="21850595" cy="126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662" y="29341246"/>
            <a:ext cx="1440001" cy="684000"/>
          </a:xfrm>
          <a:prstGeom prst="rect">
            <a:avLst/>
          </a:prstGeom>
        </p:spPr>
      </p:pic>
      <p:sp>
        <p:nvSpPr>
          <p:cNvPr id="23" name="Textfeld 22"/>
          <p:cNvSpPr txBox="1"/>
          <p:nvPr/>
        </p:nvSpPr>
        <p:spPr>
          <a:xfrm>
            <a:off x="2559415" y="29645213"/>
            <a:ext cx="16242057" cy="400110"/>
          </a:xfrm>
          <a:prstGeom prst="rect">
            <a:avLst/>
          </a:prstGeom>
          <a:noFill/>
        </p:spPr>
        <p:txBody>
          <a:bodyPr wrap="square" rtlCol="0">
            <a:spAutoFit/>
          </a:bodyPr>
          <a:lstStyle/>
          <a:p>
            <a:pPr algn="ctr"/>
            <a:r>
              <a:rPr lang="de-DE" sz="2000" dirty="0">
                <a:solidFill>
                  <a:schemeClr val="bg1"/>
                </a:solidFill>
                <a:latin typeface="Fira Sans" panose="020B0503050000020004" pitchFamily="34" charset="0"/>
                <a:ea typeface="Fira Sans" panose="020B0503050000020004" pitchFamily="34" charset="0"/>
              </a:rPr>
              <a:t>Universität Ulm | Zentrum für Allgemeine Wissenschaftliche Weiterbildung (</a:t>
            </a:r>
            <a:r>
              <a:rPr lang="de-DE" sz="2000" dirty="0" err="1">
                <a:solidFill>
                  <a:schemeClr val="bg1"/>
                </a:solidFill>
                <a:latin typeface="Fira Sans" panose="020B0503050000020004" pitchFamily="34" charset="0"/>
                <a:ea typeface="Fira Sans" panose="020B0503050000020004" pitchFamily="34" charset="0"/>
              </a:rPr>
              <a:t>ZAWiW</a:t>
            </a:r>
            <a:r>
              <a:rPr lang="de-DE" sz="2000" dirty="0">
                <a:solidFill>
                  <a:schemeClr val="bg1"/>
                </a:solidFill>
                <a:latin typeface="Fira Sans" panose="020B0503050000020004" pitchFamily="34" charset="0"/>
                <a:ea typeface="Fira Sans" panose="020B0503050000020004" pitchFamily="34" charset="0"/>
              </a:rPr>
              <a:t>)  | Albert-Einstein-Allee 11 | 89081 Ulm | www.zawiw.de</a:t>
            </a:r>
          </a:p>
        </p:txBody>
      </p:sp>
      <p:pic>
        <p:nvPicPr>
          <p:cNvPr id="26" name="Grafik 25"/>
          <p:cNvPicPr>
            <a:picLocks noChangeAspect="1"/>
          </p:cNvPicPr>
          <p:nvPr/>
        </p:nvPicPr>
        <p:blipFill rotWithShape="1">
          <a:blip r:embed="rId4"/>
          <a:srcRect l="349" t="22330" r="2015" b="45807"/>
          <a:stretch/>
        </p:blipFill>
        <p:spPr>
          <a:xfrm flipV="1">
            <a:off x="-198842" y="28749791"/>
            <a:ext cx="21850594" cy="341488"/>
          </a:xfrm>
          <a:prstGeom prst="rect">
            <a:avLst/>
          </a:prstGeom>
        </p:spPr>
      </p:pic>
      <p:pic>
        <p:nvPicPr>
          <p:cNvPr id="3" name="Grafik 2">
            <a:extLst>
              <a:ext uri="{FF2B5EF4-FFF2-40B4-BE49-F238E27FC236}">
                <a16:creationId xmlns:a16="http://schemas.microsoft.com/office/drawing/2014/main" id="{5599D54E-2CCB-4C5F-BB87-925EF201FF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69395" y="461360"/>
            <a:ext cx="5198509" cy="1475916"/>
          </a:xfrm>
          <a:prstGeom prst="rect">
            <a:avLst/>
          </a:prstGeom>
        </p:spPr>
      </p:pic>
      <p:pic>
        <p:nvPicPr>
          <p:cNvPr id="18" name="Grafik 17">
            <a:extLst>
              <a:ext uri="{FF2B5EF4-FFF2-40B4-BE49-F238E27FC236}">
                <a16:creationId xmlns:a16="http://schemas.microsoft.com/office/drawing/2014/main" id="{7118A238-2746-4DBB-9FD6-9E5A9BFC8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97656" y="28870500"/>
            <a:ext cx="1260000" cy="1260000"/>
          </a:xfrm>
          <a:prstGeom prst="rect">
            <a:avLst/>
          </a:prstGeom>
        </p:spPr>
      </p:pic>
      <p:sp>
        <p:nvSpPr>
          <p:cNvPr id="77" name="Rechteck 76">
            <a:extLst>
              <a:ext uri="{FF2B5EF4-FFF2-40B4-BE49-F238E27FC236}">
                <a16:creationId xmlns:a16="http://schemas.microsoft.com/office/drawing/2014/main" id="{08446958-95AB-4F91-A6DF-15CD953529B7}"/>
              </a:ext>
            </a:extLst>
          </p:cNvPr>
          <p:cNvSpPr/>
          <p:nvPr/>
        </p:nvSpPr>
        <p:spPr>
          <a:xfrm>
            <a:off x="-198843" y="2537185"/>
            <a:ext cx="21913751" cy="2782069"/>
          </a:xfrm>
          <a:prstGeom prst="rect">
            <a:avLst/>
          </a:prstGeom>
          <a:solidFill>
            <a:srgbClr val="005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sz="6000" b="1" dirty="0">
                <a:solidFill>
                  <a:srgbClr val="FFC000"/>
                </a:solidFill>
              </a:rPr>
              <a:t>AK Alt/Jung</a:t>
            </a:r>
          </a:p>
        </p:txBody>
      </p:sp>
      <p:sp>
        <p:nvSpPr>
          <p:cNvPr id="29" name="Rechteck: abgerundete Ecken 28">
            <a:extLst>
              <a:ext uri="{FF2B5EF4-FFF2-40B4-BE49-F238E27FC236}">
                <a16:creationId xmlns:a16="http://schemas.microsoft.com/office/drawing/2014/main" id="{8935A951-5A0F-49AC-9759-307DBC2FA682}"/>
              </a:ext>
            </a:extLst>
          </p:cNvPr>
          <p:cNvSpPr/>
          <p:nvPr/>
        </p:nvSpPr>
        <p:spPr>
          <a:xfrm>
            <a:off x="815721" y="4205186"/>
            <a:ext cx="19726004" cy="4840531"/>
          </a:xfrm>
          <a:prstGeom prst="roundRect">
            <a:avLst>
              <a:gd name="adj" fmla="val 10000"/>
            </a:avLst>
          </a:prstGeom>
          <a:noFill/>
          <a:ln w="57150">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spcBef>
                <a:spcPts val="600"/>
              </a:spcBef>
              <a:spcAft>
                <a:spcPts val="1800"/>
              </a:spcAft>
            </a:pPr>
            <a:endParaRPr lang="de-DE" sz="3200" b="1" dirty="0">
              <a:solidFill>
                <a:schemeClr val="bg2">
                  <a:lumMod val="10000"/>
                </a:schemeClr>
              </a:solidFill>
              <a:latin typeface="Fira Sans" panose="020B0503050000020004" pitchFamily="34" charset="0"/>
              <a:ea typeface="Fira Sans" panose="020B0503050000020004" pitchFamily="34" charset="0"/>
              <a:cs typeface="Arial" panose="020B0604020202020204" pitchFamily="34" charset="0"/>
            </a:endParaRPr>
          </a:p>
        </p:txBody>
      </p:sp>
      <p:sp>
        <p:nvSpPr>
          <p:cNvPr id="14" name="Textfeld 13">
            <a:extLst>
              <a:ext uri="{FF2B5EF4-FFF2-40B4-BE49-F238E27FC236}">
                <a16:creationId xmlns:a16="http://schemas.microsoft.com/office/drawing/2014/main" id="{1C1AB8C1-FC67-CCBA-2D03-CE224E3012F9}"/>
              </a:ext>
            </a:extLst>
          </p:cNvPr>
          <p:cNvSpPr txBox="1"/>
          <p:nvPr/>
        </p:nvSpPr>
        <p:spPr>
          <a:xfrm>
            <a:off x="895030" y="5713281"/>
            <a:ext cx="19726004" cy="17217149"/>
          </a:xfrm>
          <a:prstGeom prst="rect">
            <a:avLst/>
          </a:prstGeom>
          <a:noFill/>
        </p:spPr>
        <p:txBody>
          <a:bodyPr wrap="square">
            <a:spAutoFit/>
          </a:bodyPr>
          <a:lstStyle/>
          <a:p>
            <a:endParaRPr lang="de-DE" dirty="0"/>
          </a:p>
          <a:p>
            <a:endParaRPr lang="de-DE" sz="3600" dirty="0"/>
          </a:p>
          <a:p>
            <a:r>
              <a:rPr lang="de-DE" sz="3600" dirty="0"/>
              <a:t>Teilnehmende 	</a:t>
            </a:r>
            <a:r>
              <a:rPr lang="de-DE" sz="4000" dirty="0">
                <a:effectLst/>
                <a:latin typeface="Aptos" panose="020B0004020202020204" pitchFamily="34" charset="0"/>
                <a:ea typeface="Aptos" panose="020B0004020202020204" pitchFamily="34" charset="0"/>
                <a:cs typeface="Calibri" panose="020F0502020204030204" pitchFamily="34" charset="0"/>
              </a:rPr>
              <a:t>Im Arbeitskreis Alt/Jung engagieren sich aktive Senior*innen, um 		die Idee der generationenübergreifenden Arbeit zwischen älteren 		Menschen und Jugendlichen in der Stadt Ulm zu verankern.</a:t>
            </a:r>
          </a:p>
          <a:p>
            <a:endParaRPr lang="de-DE" sz="3600" dirty="0">
              <a:latin typeface="Aptos" panose="020B0004020202020204" pitchFamily="34" charset="0"/>
              <a:cs typeface="Calibri" panose="020F0502020204030204" pitchFamily="34" charset="0"/>
            </a:endParaRPr>
          </a:p>
          <a:p>
            <a:r>
              <a:rPr lang="de-DE" sz="3600" dirty="0"/>
              <a:t>Inhalte		</a:t>
            </a:r>
            <a:r>
              <a:rPr lang="de-DE" sz="4000" dirty="0">
                <a:effectLst/>
                <a:latin typeface="Aptos" panose="020B0004020202020204" pitchFamily="34" charset="0"/>
                <a:ea typeface="Aptos" panose="020B0004020202020204" pitchFamily="34" charset="0"/>
                <a:cs typeface="Calibri" panose="020F0502020204030204" pitchFamily="34" charset="0"/>
              </a:rPr>
              <a:t>Wir bieten naturwissenschaftlich und technisch orientierte 		Projekte in Schulen, vornehmlich Grundschulen in Ulm und um 		Ulm herum an.</a:t>
            </a:r>
          </a:p>
          <a:p>
            <a:endParaRPr lang="de-DE" sz="4000" dirty="0"/>
          </a:p>
          <a:p>
            <a:r>
              <a:rPr lang="de-DE" sz="4000" dirty="0"/>
              <a:t>Arbeitsweise	</a:t>
            </a:r>
            <a:r>
              <a:rPr lang="de-DE" sz="4000" dirty="0">
                <a:effectLst/>
                <a:latin typeface="Aptos" panose="020B0004020202020204" pitchFamily="34" charset="0"/>
                <a:ea typeface="Aptos" panose="020B0004020202020204" pitchFamily="34" charset="0"/>
                <a:cs typeface="Calibri" panose="020F0502020204030204" pitchFamily="34" charset="0"/>
              </a:rPr>
              <a:t>Wir erarbeiten Projekte zu bestimmten Themen, wie zum Beispiel 		„Der Schneider von Ulm“ oder „Die Astronomische Uhr am Ulmer 		Rathaus“ und arbeiten mit den Kindern im Rahmen von 			Projekttagen oder Ferienbetreuung</a:t>
            </a:r>
          </a:p>
          <a:p>
            <a:endParaRPr lang="de-DE" sz="4000" dirty="0"/>
          </a:p>
          <a:p>
            <a:r>
              <a:rPr lang="de-DE" sz="4000" dirty="0"/>
              <a:t>Ziele 		</a:t>
            </a:r>
            <a:r>
              <a:rPr lang="de-DE" sz="4000" dirty="0">
                <a:effectLst/>
                <a:latin typeface="Aptos" panose="020B0004020202020204" pitchFamily="34" charset="0"/>
                <a:ea typeface="Aptos" panose="020B0004020202020204" pitchFamily="34" charset="0"/>
                <a:cs typeface="Calibri" panose="020F0502020204030204" pitchFamily="34" charset="0"/>
              </a:rPr>
              <a:t>Ziel unserer Arbeit ist es, Kindern technische und 			naturwissenschaftliche Phänomene des Alltags nahe zu bringen 		und zu erklären</a:t>
            </a:r>
            <a:r>
              <a:rPr lang="de-DE" sz="1800" dirty="0">
                <a:effectLst/>
                <a:latin typeface="Aptos" panose="020B0004020202020204" pitchFamily="34" charset="0"/>
                <a:ea typeface="Aptos" panose="020B0004020202020204" pitchFamily="34" charset="0"/>
                <a:cs typeface="Calibri" panose="020F0502020204030204" pitchFamily="34" charset="0"/>
              </a:rPr>
              <a:t>.</a:t>
            </a:r>
            <a:r>
              <a:rPr lang="de-DE" sz="3600" dirty="0"/>
              <a:t>	</a:t>
            </a:r>
          </a:p>
          <a:p>
            <a:endParaRPr lang="de-DE" sz="3600" dirty="0"/>
          </a:p>
          <a:p>
            <a:r>
              <a:rPr lang="de-DE" sz="3600" dirty="0"/>
              <a:t>Motivation 		</a:t>
            </a:r>
            <a:r>
              <a:rPr lang="de-DE" sz="4000" dirty="0">
                <a:effectLst/>
                <a:latin typeface="Aptos" panose="020B0004020202020204" pitchFamily="34" charset="0"/>
                <a:ea typeface="Aptos" panose="020B0004020202020204" pitchFamily="34" charset="0"/>
                <a:cs typeface="Calibri" panose="020F0502020204030204" pitchFamily="34" charset="0"/>
              </a:rPr>
              <a:t>Unsere Motivation ist, Kinder für ihre Umgebung zu begeistern und 		den Blick dafür zu schärfen. Die dort auftretenden Phänomene zu 		erkennen und mit naturwissenschaftlichem Wissen zu verstehen</a:t>
            </a:r>
            <a:r>
              <a:rPr lang="de-DE" sz="4000" dirty="0"/>
              <a:t>	</a:t>
            </a:r>
          </a:p>
          <a:p>
            <a:r>
              <a:rPr lang="de-DE" sz="4000" dirty="0"/>
              <a:t>Mitmachen		</a:t>
            </a:r>
            <a:r>
              <a:rPr lang="de-DE" sz="4000" dirty="0">
                <a:effectLst/>
                <a:latin typeface="Aptos" panose="020B0004020202020204" pitchFamily="34" charset="0"/>
                <a:ea typeface="Aptos" panose="020B0004020202020204" pitchFamily="34" charset="0"/>
                <a:cs typeface="Calibri" panose="020F0502020204030204" pitchFamily="34" charset="0"/>
              </a:rPr>
              <a:t>Jede und jeder, die Spaß an der Arbeit mit jungen Menschen haben, 		die kreativ und ein wenig handwerklich begabt sind, sind sehr 		willkommen. Und die auch durch wiederholtes Nachfragen nicht 		entmutigt werden.</a:t>
            </a:r>
            <a:r>
              <a:rPr lang="de-DE" sz="4000" dirty="0"/>
              <a:t>	</a:t>
            </a:r>
          </a:p>
        </p:txBody>
      </p:sp>
      <p:sp>
        <p:nvSpPr>
          <p:cNvPr id="20" name="Textfeld 19">
            <a:extLst>
              <a:ext uri="{FF2B5EF4-FFF2-40B4-BE49-F238E27FC236}">
                <a16:creationId xmlns:a16="http://schemas.microsoft.com/office/drawing/2014/main" id="{2F737301-6785-CB9E-92BC-448395E541EA}"/>
              </a:ext>
            </a:extLst>
          </p:cNvPr>
          <p:cNvSpPr txBox="1"/>
          <p:nvPr/>
        </p:nvSpPr>
        <p:spPr>
          <a:xfrm>
            <a:off x="1088013" y="23807450"/>
            <a:ext cx="19453711" cy="3903120"/>
          </a:xfrm>
          <a:prstGeom prst="rect">
            <a:avLst/>
          </a:prstGeom>
          <a:noFill/>
          <a:ln>
            <a:solidFill>
              <a:srgbClr val="005E8C"/>
            </a:solidFill>
          </a:ln>
        </p:spPr>
        <p:txBody>
          <a:bodyPr wrap="square">
            <a:spAutoFit/>
          </a:bodyPr>
          <a:lstStyle/>
          <a:p>
            <a:pPr marL="1346200" indent="-1346200">
              <a:lnSpc>
                <a:spcPct val="115000"/>
              </a:lnSpc>
              <a:spcAft>
                <a:spcPts val="800"/>
              </a:spcAft>
            </a:pPr>
            <a:r>
              <a:rPr lang="de-DE" sz="4000" dirty="0">
                <a:effectLst/>
                <a:ea typeface="Aptos" panose="020B0004020202020204" pitchFamily="34" charset="0"/>
              </a:rPr>
              <a:t>Kontakt:</a:t>
            </a:r>
            <a:r>
              <a:rPr lang="de-DE" sz="4000" kern="100" dirty="0">
                <a:effectLst/>
                <a:ea typeface="Aptos" panose="020B0004020202020204" pitchFamily="34" charset="0"/>
                <a:cs typeface="Calibri" panose="020F0502020204030204" pitchFamily="34" charset="0"/>
              </a:rPr>
              <a:t>	Sprecherin: Edeltraud Appelt; Claudia </a:t>
            </a:r>
            <a:r>
              <a:rPr lang="de-DE" sz="4000" kern="100" dirty="0" err="1">
                <a:effectLst/>
                <a:ea typeface="Aptos" panose="020B0004020202020204" pitchFamily="34" charset="0"/>
                <a:cs typeface="Calibri" panose="020F0502020204030204" pitchFamily="34" charset="0"/>
              </a:rPr>
              <a:t>Lohmiller</a:t>
            </a:r>
            <a:endParaRPr lang="de-DE" sz="4000" kern="100" dirty="0">
              <a:effectLst/>
              <a:ea typeface="Aptos" panose="020B0004020202020204" pitchFamily="34" charset="0"/>
              <a:cs typeface="Times New Roman" panose="02020603050405020304" pitchFamily="18" charset="0"/>
            </a:endParaRPr>
          </a:p>
          <a:p>
            <a:pPr marL="899160" indent="449580">
              <a:lnSpc>
                <a:spcPct val="115000"/>
              </a:lnSpc>
              <a:spcAft>
                <a:spcPts val="800"/>
              </a:spcAft>
            </a:pPr>
            <a:r>
              <a:rPr lang="de-DE" sz="4000" kern="100" dirty="0">
                <a:effectLst/>
                <a:ea typeface="Aptos" panose="020B0004020202020204" pitchFamily="34" charset="0"/>
                <a:cs typeface="Calibri" panose="020F0502020204030204" pitchFamily="34" charset="0"/>
              </a:rPr>
              <a:t>	E-Mail:  </a:t>
            </a:r>
            <a:r>
              <a:rPr lang="de-DE" sz="4000" u="sng" kern="100" dirty="0">
                <a:solidFill>
                  <a:srgbClr val="467886"/>
                </a:solidFill>
                <a:effectLst/>
                <a:ea typeface="Aptos" panose="020B0004020202020204" pitchFamily="34" charset="0"/>
                <a:cs typeface="Times New Roman" panose="02020603050405020304" pitchFamily="18" charset="0"/>
              </a:rPr>
              <a:t>edeltraud.appelt@web.de</a:t>
            </a:r>
            <a:endParaRPr lang="de-DE" sz="4000" kern="100" dirty="0">
              <a:effectLst/>
              <a:ea typeface="Aptos" panose="020B0004020202020204" pitchFamily="34" charset="0"/>
              <a:cs typeface="Times New Roman" panose="02020603050405020304" pitchFamily="18" charset="0"/>
            </a:endParaRPr>
          </a:p>
          <a:p>
            <a:pPr marL="1346200">
              <a:lnSpc>
                <a:spcPct val="115000"/>
              </a:lnSpc>
              <a:spcAft>
                <a:spcPts val="800"/>
              </a:spcAft>
            </a:pPr>
            <a:r>
              <a:rPr lang="de-DE" sz="4000" kern="100" dirty="0">
                <a:effectLst/>
                <a:ea typeface="Aptos" panose="020B0004020202020204" pitchFamily="34" charset="0"/>
                <a:cs typeface="Calibri" panose="020F0502020204030204" pitchFamily="34" charset="0"/>
              </a:rPr>
              <a:t>	</a:t>
            </a:r>
            <a:r>
              <a:rPr lang="de-DE" sz="4000" kern="100" dirty="0" err="1">
                <a:effectLst/>
                <a:ea typeface="Aptos" panose="020B0004020202020204" pitchFamily="34" charset="0"/>
                <a:cs typeface="Calibri" panose="020F0502020204030204" pitchFamily="34" charset="0"/>
              </a:rPr>
              <a:t>homepage</a:t>
            </a:r>
            <a:r>
              <a:rPr lang="de-DE" sz="4000" kern="100" dirty="0">
                <a:effectLst/>
                <a:ea typeface="Aptos" panose="020B0004020202020204" pitchFamily="34" charset="0"/>
                <a:cs typeface="Calibri" panose="020F0502020204030204" pitchFamily="34" charset="0"/>
              </a:rPr>
              <a:t>: </a:t>
            </a:r>
            <a:r>
              <a:rPr lang="de-DE" sz="4000" u="sng" kern="100" dirty="0">
                <a:solidFill>
                  <a:srgbClr val="467886"/>
                </a:solidFill>
                <a:effectLst/>
                <a:ea typeface="Aptos" panose="020B0004020202020204" pitchFamily="34" charset="0"/>
                <a:cs typeface="Times New Roman" panose="02020603050405020304" pitchFamily="18" charset="0"/>
              </a:rPr>
              <a:t>https://www.buergerwissenschaft-ulm.de</a:t>
            </a:r>
            <a:r>
              <a:rPr lang="de-DE" sz="4000" kern="100" dirty="0">
                <a:effectLst/>
                <a:ea typeface="Aptos" panose="020B0004020202020204" pitchFamily="34" charset="0"/>
                <a:cs typeface="Calibri" panose="020F0502020204030204" pitchFamily="34" charset="0"/>
              </a:rPr>
              <a:t>;</a:t>
            </a:r>
            <a:endParaRPr lang="de-DE" sz="4000" kern="100" dirty="0">
              <a:effectLst/>
              <a:ea typeface="Aptos" panose="020B0004020202020204" pitchFamily="34" charset="0"/>
              <a:cs typeface="Times New Roman" panose="02020603050405020304" pitchFamily="18" charset="0"/>
            </a:endParaRPr>
          </a:p>
          <a:p>
            <a:pPr marL="1346200">
              <a:lnSpc>
                <a:spcPct val="115000"/>
              </a:lnSpc>
              <a:spcAft>
                <a:spcPts val="800"/>
              </a:spcAft>
            </a:pPr>
            <a:r>
              <a:rPr lang="de-DE" sz="4000" kern="100" dirty="0">
                <a:effectLst/>
                <a:ea typeface="Aptos" panose="020B0004020202020204" pitchFamily="34" charset="0"/>
                <a:cs typeface="Calibri" panose="020F0502020204030204" pitchFamily="34" charset="0"/>
              </a:rPr>
              <a:t>	Jeden 3. Dienstag des Monats treffen wir uns um 10:00 Uhr im 	</a:t>
            </a:r>
            <a:r>
              <a:rPr lang="de-DE" sz="4000" kern="100" dirty="0" err="1">
                <a:effectLst/>
                <a:ea typeface="Aptos" panose="020B0004020202020204" pitchFamily="34" charset="0"/>
                <a:cs typeface="Calibri" panose="020F0502020204030204" pitchFamily="34" charset="0"/>
              </a:rPr>
              <a:t>GenerationenTreff</a:t>
            </a:r>
            <a:r>
              <a:rPr lang="de-DE" sz="4000" kern="100" dirty="0">
                <a:effectLst/>
                <a:ea typeface="Aptos" panose="020B0004020202020204" pitchFamily="34" charset="0"/>
                <a:cs typeface="Calibri" panose="020F0502020204030204" pitchFamily="34" charset="0"/>
              </a:rPr>
              <a:t> Grüner Hof 5 (Termine siehe auch </a:t>
            </a:r>
            <a:r>
              <a:rPr lang="de-DE" sz="4000" kern="100" dirty="0" err="1">
                <a:effectLst/>
                <a:ea typeface="Aptos" panose="020B0004020202020204" pitchFamily="34" charset="0"/>
                <a:cs typeface="Calibri" panose="020F0502020204030204" pitchFamily="34" charset="0"/>
              </a:rPr>
              <a:t>homepage</a:t>
            </a:r>
            <a:r>
              <a:rPr lang="de-DE" sz="4000" kern="100" dirty="0">
                <a:effectLst/>
                <a:latin typeface="Aptos" panose="020B0004020202020204" pitchFamily="34" charset="0"/>
                <a:ea typeface="Aptos" panose="020B0004020202020204" pitchFamily="34" charset="0"/>
                <a:cs typeface="Calibri" panose="020F0502020204030204" pitchFamily="34" charset="0"/>
              </a:rPr>
              <a:t>)</a:t>
            </a:r>
            <a:endParaRPr lang="de-DE" sz="4400" dirty="0"/>
          </a:p>
        </p:txBody>
      </p:sp>
      <p:grpSp>
        <p:nvGrpSpPr>
          <p:cNvPr id="7" name="Gruppieren 6">
            <a:extLst>
              <a:ext uri="{FF2B5EF4-FFF2-40B4-BE49-F238E27FC236}">
                <a16:creationId xmlns:a16="http://schemas.microsoft.com/office/drawing/2014/main" id="{0F21FCBD-516F-807B-92C6-3DF57F0F077F}"/>
              </a:ext>
            </a:extLst>
          </p:cNvPr>
          <p:cNvGrpSpPr/>
          <p:nvPr/>
        </p:nvGrpSpPr>
        <p:grpSpPr>
          <a:xfrm>
            <a:off x="841901" y="2668278"/>
            <a:ext cx="2663300" cy="2650975"/>
            <a:chOff x="7393880" y="3517856"/>
            <a:chExt cx="648000" cy="648000"/>
          </a:xfrm>
        </p:grpSpPr>
        <p:sp>
          <p:nvSpPr>
            <p:cNvPr id="8" name="Ellipse 7">
              <a:extLst>
                <a:ext uri="{FF2B5EF4-FFF2-40B4-BE49-F238E27FC236}">
                  <a16:creationId xmlns:a16="http://schemas.microsoft.com/office/drawing/2014/main" id="{A5081D15-FDCA-814C-C2CC-00773DDAA439}"/>
                </a:ext>
              </a:extLst>
            </p:cNvPr>
            <p:cNvSpPr/>
            <p:nvPr/>
          </p:nvSpPr>
          <p:spPr>
            <a:xfrm>
              <a:off x="7393880" y="3517856"/>
              <a:ext cx="648000" cy="648000"/>
            </a:xfrm>
            <a:prstGeom prst="ellipse">
              <a:avLst/>
            </a:prstGeom>
            <a:solidFill>
              <a:srgbClr val="FAD01D"/>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dirty="0"/>
            </a:p>
          </p:txBody>
        </p:sp>
        <p:pic>
          <p:nvPicPr>
            <p:cNvPr id="9" name="Grafik 8" descr="Prost mit einfarbiger Füllung">
              <a:extLst>
                <a:ext uri="{FF2B5EF4-FFF2-40B4-BE49-F238E27FC236}">
                  <a16:creationId xmlns:a16="http://schemas.microsoft.com/office/drawing/2014/main" id="{61DDE698-4C5E-DBDD-0F44-76EB8DF3B7D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32968" y="3556944"/>
              <a:ext cx="569825" cy="569825"/>
            </a:xfrm>
            <a:prstGeom prst="rect">
              <a:avLst/>
            </a:prstGeom>
          </p:spPr>
        </p:pic>
      </p:grpSp>
    </p:spTree>
    <p:extLst>
      <p:ext uri="{BB962C8B-B14F-4D97-AF65-F5344CB8AC3E}">
        <p14:creationId xmlns:p14="http://schemas.microsoft.com/office/powerpoint/2010/main" val="369602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306</Words>
  <Application>Microsoft Office PowerPoint</Application>
  <PresentationFormat>Benutzerdefiniert</PresentationFormat>
  <Paragraphs>18</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Aptos</vt:lpstr>
      <vt:lpstr>Arial</vt:lpstr>
      <vt:lpstr>Calibri</vt:lpstr>
      <vt:lpstr>Calibri Light</vt:lpstr>
      <vt:lpstr>Fira Sans</vt:lpstr>
      <vt:lpstr>Office Theme</vt:lpstr>
      <vt:lpstr>PowerPoint-Präsentation</vt:lpstr>
    </vt:vector>
  </TitlesOfParts>
  <Company>Universität Ulm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Theresa Gräfe</dc:creator>
  <cp:lastModifiedBy>lgrieser</cp:lastModifiedBy>
  <cp:revision>278</cp:revision>
  <cp:lastPrinted>2026-04-16T08:32:16Z</cp:lastPrinted>
  <dcterms:created xsi:type="dcterms:W3CDTF">2020-09-22T10:36:19Z</dcterms:created>
  <dcterms:modified xsi:type="dcterms:W3CDTF">2026-04-16T09:34:24Z</dcterms:modified>
</cp:coreProperties>
</file>