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21383625" cy="30275213"/>
  <p:notesSz cx="6797675" cy="9928225"/>
  <p:defaultTextStyle>
    <a:defPPr>
      <a:defRPr lang="de-DE"/>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0" userDrawn="1">
          <p15:clr>
            <a:srgbClr val="A4A3A4"/>
          </p15:clr>
        </p15:guide>
        <p15:guide id="2" pos="811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helf" initials="a" lastIdx="5" clrIdx="0">
    <p:extLst>
      <p:ext uri="{19B8F6BF-5375-455C-9EA6-DF929625EA0E}">
        <p15:presenceInfo xmlns:p15="http://schemas.microsoft.com/office/powerpoint/2012/main" userId="023e900d6f1718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FFB"/>
    <a:srgbClr val="FBAFFB"/>
    <a:srgbClr val="9479A8"/>
    <a:srgbClr val="005E8C"/>
    <a:srgbClr val="3D7B01"/>
    <a:srgbClr val="990099"/>
    <a:srgbClr val="2C9358"/>
    <a:srgbClr val="326706"/>
    <a:srgbClr val="2B8856"/>
    <a:srgbClr val="B2B2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5" d="100"/>
          <a:sy n="25" d="100"/>
        </p:scale>
        <p:origin x="3090" y="96"/>
      </p:cViewPr>
      <p:guideLst>
        <p:guide orient="horz" pos="4750"/>
        <p:guide pos="81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Titelmasterformat durch Klicken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559987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65647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83103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729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Titelmasterformat durch Klicken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8128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1155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6458434-4BC7-40CF-91A1-51B3684D20D9}" type="datetimeFigureOut">
              <a:rPr lang="de-DE" smtClean="0"/>
              <a:t>21.04.2026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88689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6458434-4BC7-40CF-91A1-51B3684D20D9}" type="datetimeFigureOut">
              <a:rPr lang="de-DE" smtClean="0"/>
              <a:t>21.04.2026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6357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434-4BC7-40CF-91A1-51B3684D20D9}" type="datetimeFigureOut">
              <a:rPr lang="de-DE" smtClean="0"/>
              <a:t>21.04.2026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7599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68060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4475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06458434-4BC7-40CF-91A1-51B3684D20D9}" type="datetimeFigureOut">
              <a:rPr lang="de-DE" smtClean="0"/>
              <a:t>21.04.2026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22823DF-FC66-463D-B13A-FD943F7F3B4B}" type="slidenum">
              <a:rPr lang="de-DE" smtClean="0"/>
              <a:t>‹Nr.›</a:t>
            </a:fld>
            <a:endParaRPr lang="de-DE"/>
          </a:p>
        </p:txBody>
      </p:sp>
    </p:spTree>
    <p:extLst>
      <p:ext uri="{BB962C8B-B14F-4D97-AF65-F5344CB8AC3E}">
        <p14:creationId xmlns:p14="http://schemas.microsoft.com/office/powerpoint/2010/main" val="2536109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 18"/>
          <p:cNvPicPr>
            <a:picLocks/>
          </p:cNvPicPr>
          <p:nvPr/>
        </p:nvPicPr>
        <p:blipFill>
          <a:blip r:embed="rId2"/>
          <a:stretch>
            <a:fillRect/>
          </a:stretch>
        </p:blipFill>
        <p:spPr>
          <a:xfrm>
            <a:off x="-198843" y="29015213"/>
            <a:ext cx="21850595" cy="126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662" y="29341246"/>
            <a:ext cx="1440001" cy="684000"/>
          </a:xfrm>
          <a:prstGeom prst="rect">
            <a:avLst/>
          </a:prstGeom>
        </p:spPr>
      </p:pic>
      <p:sp>
        <p:nvSpPr>
          <p:cNvPr id="23" name="Textfeld 22"/>
          <p:cNvSpPr txBox="1"/>
          <p:nvPr/>
        </p:nvSpPr>
        <p:spPr>
          <a:xfrm>
            <a:off x="2559415" y="29645213"/>
            <a:ext cx="16242057" cy="400110"/>
          </a:xfrm>
          <a:prstGeom prst="rect">
            <a:avLst/>
          </a:prstGeom>
          <a:noFill/>
        </p:spPr>
        <p:txBody>
          <a:bodyPr wrap="square" rtlCol="0">
            <a:spAutoFit/>
          </a:bodyPr>
          <a:lstStyle/>
          <a:p>
            <a:pPr algn="ctr"/>
            <a:r>
              <a:rPr lang="de-DE" sz="2000" dirty="0">
                <a:solidFill>
                  <a:schemeClr val="bg1"/>
                </a:solidFill>
                <a:latin typeface="Fira Sans" panose="020B0503050000020004" pitchFamily="34" charset="0"/>
                <a:ea typeface="Fira Sans" panose="020B0503050000020004" pitchFamily="34" charset="0"/>
              </a:rPr>
              <a:t>Universität Ulm | Zentrum für Allgemeine Wissenschaftliche Weiterbildung (</a:t>
            </a:r>
            <a:r>
              <a:rPr lang="de-DE" sz="2000" dirty="0" err="1">
                <a:solidFill>
                  <a:schemeClr val="bg1"/>
                </a:solidFill>
                <a:latin typeface="Fira Sans" panose="020B0503050000020004" pitchFamily="34" charset="0"/>
                <a:ea typeface="Fira Sans" panose="020B0503050000020004" pitchFamily="34" charset="0"/>
              </a:rPr>
              <a:t>ZAWiW</a:t>
            </a:r>
            <a:r>
              <a:rPr lang="de-DE" sz="2000" dirty="0">
                <a:solidFill>
                  <a:schemeClr val="bg1"/>
                </a:solidFill>
                <a:latin typeface="Fira Sans" panose="020B0503050000020004" pitchFamily="34" charset="0"/>
                <a:ea typeface="Fira Sans" panose="020B0503050000020004" pitchFamily="34" charset="0"/>
              </a:rPr>
              <a:t>)  | Albert-Einstein-Allee 11 | 89081 Ulm | www.zawiw.de</a:t>
            </a:r>
          </a:p>
        </p:txBody>
      </p:sp>
      <p:pic>
        <p:nvPicPr>
          <p:cNvPr id="26" name="Grafik 25"/>
          <p:cNvPicPr>
            <a:picLocks noChangeAspect="1"/>
          </p:cNvPicPr>
          <p:nvPr/>
        </p:nvPicPr>
        <p:blipFill rotWithShape="1">
          <a:blip r:embed="rId4"/>
          <a:srcRect l="349" t="22330" r="2015" b="45807"/>
          <a:stretch/>
        </p:blipFill>
        <p:spPr>
          <a:xfrm flipV="1">
            <a:off x="-198842" y="28749791"/>
            <a:ext cx="21850594" cy="341488"/>
          </a:xfrm>
          <a:prstGeom prst="rect">
            <a:avLst/>
          </a:prstGeom>
        </p:spPr>
      </p:pic>
      <p:pic>
        <p:nvPicPr>
          <p:cNvPr id="3" name="Grafik 2">
            <a:extLst>
              <a:ext uri="{FF2B5EF4-FFF2-40B4-BE49-F238E27FC236}">
                <a16:creationId xmlns:a16="http://schemas.microsoft.com/office/drawing/2014/main" id="{5599D54E-2CCB-4C5F-BB87-925EF201FF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69395" y="461360"/>
            <a:ext cx="5198509" cy="1475916"/>
          </a:xfrm>
          <a:prstGeom prst="rect">
            <a:avLst/>
          </a:prstGeom>
        </p:spPr>
      </p:pic>
      <p:pic>
        <p:nvPicPr>
          <p:cNvPr id="18" name="Grafik 17">
            <a:extLst>
              <a:ext uri="{FF2B5EF4-FFF2-40B4-BE49-F238E27FC236}">
                <a16:creationId xmlns:a16="http://schemas.microsoft.com/office/drawing/2014/main" id="{7118A238-2746-4DBB-9FD6-9E5A9BFC8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97656" y="28870500"/>
            <a:ext cx="1260000" cy="1260000"/>
          </a:xfrm>
          <a:prstGeom prst="rect">
            <a:avLst/>
          </a:prstGeom>
        </p:spPr>
      </p:pic>
      <p:sp>
        <p:nvSpPr>
          <p:cNvPr id="77" name="Rechteck 76">
            <a:extLst>
              <a:ext uri="{FF2B5EF4-FFF2-40B4-BE49-F238E27FC236}">
                <a16:creationId xmlns:a16="http://schemas.microsoft.com/office/drawing/2014/main" id="{08446958-95AB-4F91-A6DF-15CD953529B7}"/>
              </a:ext>
            </a:extLst>
          </p:cNvPr>
          <p:cNvSpPr/>
          <p:nvPr/>
        </p:nvSpPr>
        <p:spPr>
          <a:xfrm>
            <a:off x="-198843" y="2537185"/>
            <a:ext cx="21913751" cy="2782069"/>
          </a:xfrm>
          <a:prstGeom prst="rect">
            <a:avLst/>
          </a:prstGeom>
          <a:solidFill>
            <a:srgbClr val="005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sz="6000" b="1" dirty="0">
                <a:solidFill>
                  <a:srgbClr val="F0AFFB"/>
                </a:solidFill>
              </a:rPr>
              <a:t>AK Frauengeschichte</a:t>
            </a:r>
          </a:p>
        </p:txBody>
      </p:sp>
      <p:sp>
        <p:nvSpPr>
          <p:cNvPr id="29" name="Rechteck: abgerundete Ecken 28">
            <a:extLst>
              <a:ext uri="{FF2B5EF4-FFF2-40B4-BE49-F238E27FC236}">
                <a16:creationId xmlns:a16="http://schemas.microsoft.com/office/drawing/2014/main" id="{8935A951-5A0F-49AC-9759-307DBC2FA682}"/>
              </a:ext>
            </a:extLst>
          </p:cNvPr>
          <p:cNvSpPr/>
          <p:nvPr/>
        </p:nvSpPr>
        <p:spPr>
          <a:xfrm>
            <a:off x="815721" y="4205186"/>
            <a:ext cx="19726004" cy="4840531"/>
          </a:xfrm>
          <a:prstGeom prst="roundRect">
            <a:avLst>
              <a:gd name="adj" fmla="val 10000"/>
            </a:avLst>
          </a:prstGeom>
          <a:noFill/>
          <a:ln w="57150">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spcBef>
                <a:spcPts val="600"/>
              </a:spcBef>
              <a:spcAft>
                <a:spcPts val="1800"/>
              </a:spcAft>
            </a:pPr>
            <a:endParaRPr lang="de-DE" sz="3200" b="1" dirty="0">
              <a:solidFill>
                <a:schemeClr val="bg2">
                  <a:lumMod val="10000"/>
                </a:schemeClr>
              </a:solidFill>
              <a:latin typeface="Fira Sans" panose="020B0503050000020004" pitchFamily="34" charset="0"/>
              <a:ea typeface="Fira Sans" panose="020B0503050000020004" pitchFamily="34" charset="0"/>
              <a:cs typeface="Arial" panose="020B0604020202020204" pitchFamily="34" charset="0"/>
            </a:endParaRPr>
          </a:p>
        </p:txBody>
      </p:sp>
      <p:sp>
        <p:nvSpPr>
          <p:cNvPr id="14" name="Textfeld 13">
            <a:extLst>
              <a:ext uri="{FF2B5EF4-FFF2-40B4-BE49-F238E27FC236}">
                <a16:creationId xmlns:a16="http://schemas.microsoft.com/office/drawing/2014/main" id="{1C1AB8C1-FC67-CCBA-2D03-CE224E3012F9}"/>
              </a:ext>
            </a:extLst>
          </p:cNvPr>
          <p:cNvSpPr txBox="1"/>
          <p:nvPr/>
        </p:nvSpPr>
        <p:spPr>
          <a:xfrm>
            <a:off x="841900" y="5021597"/>
            <a:ext cx="19726004" cy="19689621"/>
          </a:xfrm>
          <a:prstGeom prst="rect">
            <a:avLst/>
          </a:prstGeom>
          <a:noFill/>
        </p:spPr>
        <p:txBody>
          <a:bodyPr wrap="square">
            <a:spAutoFit/>
          </a:bodyPr>
          <a:lstStyle/>
          <a:p>
            <a:endParaRPr lang="de-DE" dirty="0"/>
          </a:p>
          <a:p>
            <a:endParaRPr lang="de-DE" sz="3600" dirty="0"/>
          </a:p>
          <a:p>
            <a:r>
              <a:rPr lang="de-DE" sz="4000" dirty="0">
                <a:latin typeface="Aptos" panose="020B0004020202020204" pitchFamily="34" charset="0"/>
              </a:rPr>
              <a:t>Teilnehmende 	</a:t>
            </a:r>
            <a:r>
              <a:rPr lang="de-DE" sz="4000" dirty="0">
                <a:effectLst/>
                <a:latin typeface="Aptos" panose="020B0004020202020204" pitchFamily="34" charset="0"/>
                <a:ea typeface="Aptos" panose="020B0004020202020204" pitchFamily="34" charset="0"/>
                <a:cs typeface="Calibri" panose="020F0502020204030204" pitchFamily="34" charset="0"/>
              </a:rPr>
              <a:t>Wir sind neugierige und vielseitig interessierte Frauen, die selbst 		bestimmen, mit welchen </a:t>
            </a:r>
            <a:r>
              <a:rPr lang="de-DE" sz="4000" dirty="0" err="1">
                <a:effectLst/>
                <a:latin typeface="Aptos" panose="020B0004020202020204" pitchFamily="34" charset="0"/>
                <a:ea typeface="Aptos" panose="020B0004020202020204" pitchFamily="34" charset="0"/>
                <a:cs typeface="Calibri" panose="020F0502020204030204" pitchFamily="34" charset="0"/>
              </a:rPr>
              <a:t>frauen­</a:t>
            </a:r>
            <a:r>
              <a:rPr lang="de-DE" sz="4000" dirty="0">
                <a:latin typeface="Aptos" panose="020B0004020202020204" pitchFamily="34" charset="0"/>
                <a:ea typeface="Aptos" panose="020B0004020202020204" pitchFamily="34" charset="0"/>
                <a:cs typeface="Calibri" panose="020F0502020204030204" pitchFamily="34" charset="0"/>
              </a:rPr>
              <a:t>-</a:t>
            </a:r>
            <a:r>
              <a:rPr lang="de-DE" sz="4000" dirty="0">
                <a:effectLst/>
                <a:latin typeface="Aptos" panose="020B0004020202020204" pitchFamily="34" charset="0"/>
                <a:ea typeface="Aptos" panose="020B0004020202020204" pitchFamily="34" charset="0"/>
                <a:cs typeface="Calibri" panose="020F0502020204030204" pitchFamily="34" charset="0"/>
              </a:rPr>
              <a:t>spezifischen Themen wir uns 		forschend auseinandersetzen. </a:t>
            </a:r>
          </a:p>
          <a:p>
            <a:pPr marL="1346200" indent="-1346200">
              <a:lnSpc>
                <a:spcPct val="115000"/>
              </a:lnSpc>
              <a:spcAft>
                <a:spcPts val="800"/>
              </a:spcAft>
            </a:pPr>
            <a:endParaRPr lang="de-DE" sz="4000" dirty="0">
              <a:latin typeface="Aptos" panose="020B0004020202020204" pitchFamily="34" charset="0"/>
            </a:endParaRPr>
          </a:p>
          <a:p>
            <a:pPr marL="1346200" indent="-1346200">
              <a:lnSpc>
                <a:spcPct val="115000"/>
              </a:lnSpc>
              <a:spcAft>
                <a:spcPts val="800"/>
              </a:spcAft>
            </a:pPr>
            <a:r>
              <a:rPr lang="de-DE" sz="4000" dirty="0">
                <a:latin typeface="Aptos" panose="020B0004020202020204" pitchFamily="34" charset="0"/>
              </a:rPr>
              <a:t>Inhalte	</a:t>
            </a:r>
            <a:r>
              <a:rPr lang="de-DE" sz="4000" kern="100" dirty="0">
                <a:effectLst/>
                <a:latin typeface="Aptos" panose="020B0004020202020204" pitchFamily="34" charset="0"/>
                <a:ea typeface="Aptos" panose="020B0004020202020204" pitchFamily="34" charset="0"/>
                <a:cs typeface="Calibri" panose="020F0502020204030204" pitchFamily="34" charset="0"/>
              </a:rPr>
              <a:t>	Zurzeit beschäftigen wir uns mit herausragenden Künstlerinnen, 		die zu ihrer Zeit anerkannt und berühmt waren, später jedoch in 		Vergessenheit gerieten. </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pPr marL="1346835">
              <a:lnSpc>
                <a:spcPct val="115000"/>
              </a:lnSpc>
              <a:spcAft>
                <a:spcPts val="800"/>
              </a:spcAft>
            </a:pPr>
            <a:r>
              <a:rPr lang="de-DE" sz="4000" kern="100" dirty="0">
                <a:effectLst/>
                <a:latin typeface="Aptos" panose="020B0004020202020204" pitchFamily="34" charset="0"/>
                <a:ea typeface="Aptos" panose="020B0004020202020204" pitchFamily="34" charset="0"/>
                <a:cs typeface="Calibri" panose="020F0502020204030204" pitchFamily="34" charset="0"/>
              </a:rPr>
              <a:t>		Als nächstes Thema stehen Nobelpreisträgerinnen im Fokus: </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pPr marL="1346200">
              <a:lnSpc>
                <a:spcPct val="115000"/>
              </a:lnSpc>
              <a:spcAft>
                <a:spcPts val="800"/>
              </a:spcAft>
            </a:pPr>
            <a:r>
              <a:rPr lang="de-DE" sz="4000" kern="100" dirty="0">
                <a:effectLst/>
                <a:latin typeface="Aptos" panose="020B0004020202020204" pitchFamily="34" charset="0"/>
                <a:ea typeface="Aptos" panose="020B0004020202020204" pitchFamily="34" charset="0"/>
                <a:cs typeface="Calibri" panose="020F0502020204030204" pitchFamily="34" charset="0"/>
              </a:rPr>
              <a:t>		Wofür erhielten sie den Nobelpreis und welche Auswirkungen 		hatte ihre Arbeit?</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r>
              <a:rPr lang="de-DE" sz="4000" dirty="0">
                <a:latin typeface="Aptos" panose="020B0004020202020204" pitchFamily="34" charset="0"/>
              </a:rPr>
              <a:t>Arbeitsweise	</a:t>
            </a:r>
            <a:r>
              <a:rPr lang="de-DE" sz="4000" dirty="0">
                <a:effectLst/>
                <a:latin typeface="Aptos" panose="020B0004020202020204" pitchFamily="34" charset="0"/>
                <a:ea typeface="Aptos" panose="020B0004020202020204" pitchFamily="34" charset="0"/>
                <a:cs typeface="Calibri" panose="020F0502020204030204" pitchFamily="34" charset="0"/>
              </a:rPr>
              <a:t>Je nach Projekt arbeiten wir mit verschiedenen Methoden: 		Recherche, Interviews sowie der Präsentation von 			Forschungsergebnissen – etwa bei Veranstaltungen wie dem 		Internationalen Frauentag, auf unserer Website in Form von 		Biografien, in Podcasts, Citizen Science Slams und Webinaren		</a:t>
            </a:r>
            <a:endParaRPr lang="de-DE" sz="4000" dirty="0">
              <a:latin typeface="Aptos" panose="020B0004020202020204" pitchFamily="34" charset="0"/>
            </a:endParaRPr>
          </a:p>
          <a:p>
            <a:r>
              <a:rPr lang="de-DE" sz="4000" dirty="0">
                <a:latin typeface="Aptos" panose="020B0004020202020204" pitchFamily="34" charset="0"/>
              </a:rPr>
              <a:t>Ziele 		</a:t>
            </a:r>
            <a:r>
              <a:rPr lang="de-DE" sz="4000" dirty="0">
                <a:effectLst/>
                <a:latin typeface="Aptos" panose="020B0004020202020204" pitchFamily="34" charset="0"/>
                <a:ea typeface="Aptos" panose="020B0004020202020204" pitchFamily="34" charset="0"/>
                <a:cs typeface="Calibri" panose="020F0502020204030204" pitchFamily="34" charset="0"/>
              </a:rPr>
              <a:t>Uns interessieren Frauen, die die Menschheitsgeschichte auf 		unterschiedlichen Feldern bereichert haben. Über sie zu forschen 		und sie einer breiteren Öffentlichkeit bekannt zu machen, ist unser 		Ziel.  Uns ist dabei wichtig die Bedeutung der Frauen für die 		Entwicklung der Menschheit aufzuzeigen. </a:t>
            </a:r>
            <a:r>
              <a:rPr lang="de-DE" sz="4000" dirty="0">
                <a:latin typeface="Aptos" panose="020B0004020202020204" pitchFamily="34" charset="0"/>
              </a:rPr>
              <a:t>	</a:t>
            </a:r>
          </a:p>
          <a:p>
            <a:endParaRPr lang="de-DE" sz="4000" dirty="0">
              <a:latin typeface="Aptos" panose="020B0004020202020204" pitchFamily="34" charset="0"/>
            </a:endParaRPr>
          </a:p>
          <a:p>
            <a:r>
              <a:rPr lang="de-DE" sz="4000" dirty="0">
                <a:latin typeface="Aptos" panose="020B0004020202020204" pitchFamily="34" charset="0"/>
              </a:rPr>
              <a:t>Motivation 		</a:t>
            </a:r>
            <a:r>
              <a:rPr lang="de-DE" sz="4000" kern="100" dirty="0">
                <a:effectLst/>
                <a:latin typeface="Aptos" panose="020B0004020202020204" pitchFamily="34" charset="0"/>
                <a:ea typeface="Aptos" panose="020B0004020202020204" pitchFamily="34" charset="0"/>
                <a:cs typeface="Calibri" panose="020F0502020204030204" pitchFamily="34" charset="0"/>
              </a:rPr>
              <a:t>Aus Interesse und von Herzen: Wir möchten sichtbar machen, was 		Frauen geleistet, bewegt und verändert haben und welchen Beitrag 		sie zur Gesellschaft leisten.</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r>
              <a:rPr lang="de-DE" sz="4000" dirty="0">
                <a:latin typeface="Aptos" panose="020B0004020202020204" pitchFamily="34" charset="0"/>
              </a:rPr>
              <a:t>	</a:t>
            </a:r>
          </a:p>
          <a:p>
            <a:r>
              <a:rPr lang="de-DE" sz="4000" dirty="0">
                <a:latin typeface="Aptos" panose="020B0004020202020204" pitchFamily="34" charset="0"/>
              </a:rPr>
              <a:t>Mitmachen	</a:t>
            </a:r>
            <a:r>
              <a:rPr lang="de-DE" sz="4000" dirty="0">
                <a:effectLst/>
                <a:latin typeface="Aptos" panose="020B0004020202020204" pitchFamily="34" charset="0"/>
                <a:ea typeface="Aptos" panose="020B0004020202020204" pitchFamily="34" charset="0"/>
                <a:cs typeface="Calibri" panose="020F0502020204030204" pitchFamily="34" charset="0"/>
              </a:rPr>
              <a:t>Wir freuen uns über weitere wache Geister und Schreibfreudige. 		Keine Vorkenntnisse erforderlich</a:t>
            </a:r>
            <a:r>
              <a:rPr lang="de-DE" sz="4000" dirty="0">
                <a:latin typeface="Aptos" panose="020B0004020202020204" pitchFamily="34" charset="0"/>
              </a:rPr>
              <a:t>	</a:t>
            </a:r>
          </a:p>
        </p:txBody>
      </p:sp>
      <p:sp>
        <p:nvSpPr>
          <p:cNvPr id="20" name="Textfeld 19">
            <a:extLst>
              <a:ext uri="{FF2B5EF4-FFF2-40B4-BE49-F238E27FC236}">
                <a16:creationId xmlns:a16="http://schemas.microsoft.com/office/drawing/2014/main" id="{2F737301-6785-CB9E-92BC-448395E541EA}"/>
              </a:ext>
            </a:extLst>
          </p:cNvPr>
          <p:cNvSpPr txBox="1"/>
          <p:nvPr/>
        </p:nvSpPr>
        <p:spPr>
          <a:xfrm>
            <a:off x="815721" y="25571015"/>
            <a:ext cx="18983190" cy="2328843"/>
          </a:xfrm>
          <a:prstGeom prst="rect">
            <a:avLst/>
          </a:prstGeom>
          <a:noFill/>
          <a:ln>
            <a:solidFill>
              <a:srgbClr val="005E8C"/>
            </a:solidFill>
          </a:ln>
        </p:spPr>
        <p:txBody>
          <a:bodyPr wrap="square">
            <a:spAutoFit/>
          </a:bodyPr>
          <a:lstStyle/>
          <a:p>
            <a:pPr marL="1346835" indent="-1346200">
              <a:lnSpc>
                <a:spcPct val="115000"/>
              </a:lnSpc>
              <a:spcAft>
                <a:spcPts val="800"/>
              </a:spcAft>
            </a:pPr>
            <a:r>
              <a:rPr lang="de-DE" sz="4000" dirty="0">
                <a:effectLst/>
                <a:latin typeface="Aptos" panose="020B0004020202020204" pitchFamily="34" charset="0"/>
                <a:ea typeface="Aptos" panose="020B0004020202020204" pitchFamily="34" charset="0"/>
              </a:rPr>
              <a:t>Kontakt:</a:t>
            </a:r>
            <a:r>
              <a:rPr lang="de-DE" sz="4000" kern="100" dirty="0">
                <a:effectLst/>
                <a:latin typeface="Aptos" panose="020B0004020202020204" pitchFamily="34" charset="0"/>
                <a:ea typeface="Aptos" panose="020B0004020202020204" pitchFamily="34" charset="0"/>
                <a:cs typeface="Calibri" panose="020F0502020204030204" pitchFamily="34" charset="0"/>
              </a:rPr>
              <a:t>		Brigitte Nguyen-Duong: brigitte.nguyen-duong@uni-uIm.de</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pPr marL="1346835">
              <a:lnSpc>
                <a:spcPct val="115000"/>
              </a:lnSpc>
              <a:spcAft>
                <a:spcPts val="800"/>
              </a:spcAft>
            </a:pPr>
            <a:r>
              <a:rPr lang="de-DE" sz="4000" kern="100" dirty="0">
                <a:effectLst/>
                <a:latin typeface="Aptos" panose="020B0004020202020204" pitchFamily="34" charset="0"/>
                <a:ea typeface="Aptos" panose="020B0004020202020204" pitchFamily="34" charset="0"/>
                <a:cs typeface="Calibri" panose="020F0502020204030204" pitchFamily="34" charset="0"/>
              </a:rPr>
              <a:t>		Erla Spatz-Zöllner: erla.spatz-zoellner@uni-uIm.de</a:t>
            </a:r>
            <a:endParaRPr lang="de-DE" sz="4000" kern="100" dirty="0">
              <a:effectLst/>
              <a:latin typeface="Aptos" panose="020B0004020202020204" pitchFamily="34" charset="0"/>
              <a:ea typeface="Aptos" panose="020B0004020202020204" pitchFamily="34" charset="0"/>
              <a:cs typeface="Times New Roman" panose="02020603050405020304" pitchFamily="18" charset="0"/>
            </a:endParaRPr>
          </a:p>
          <a:p>
            <a:r>
              <a:rPr lang="de-DE" sz="4000" dirty="0">
                <a:effectLst/>
                <a:latin typeface="Aptos" panose="020B0004020202020204" pitchFamily="34" charset="0"/>
                <a:ea typeface="Aptos" panose="020B0004020202020204" pitchFamily="34" charset="0"/>
                <a:cs typeface="Calibri" panose="020F0502020204030204" pitchFamily="34" charset="0"/>
              </a:rPr>
              <a:t>		Wir treffen uns 1x im Monat, dienstags, online via Zoom</a:t>
            </a:r>
            <a:endParaRPr lang="de-DE" sz="4000" dirty="0">
              <a:latin typeface="Aptos" panose="020B0004020202020204" pitchFamily="34" charset="0"/>
            </a:endParaRPr>
          </a:p>
        </p:txBody>
      </p:sp>
      <p:pic>
        <p:nvPicPr>
          <p:cNvPr id="12" name="Grafik 11">
            <a:extLst>
              <a:ext uri="{FF2B5EF4-FFF2-40B4-BE49-F238E27FC236}">
                <a16:creationId xmlns:a16="http://schemas.microsoft.com/office/drawing/2014/main" id="{A342ADD6-7C2C-5C91-2564-C67A9AB7346F}"/>
              </a:ext>
            </a:extLst>
          </p:cNvPr>
          <p:cNvPicPr>
            <a:picLocks noChangeAspect="1"/>
          </p:cNvPicPr>
          <p:nvPr/>
        </p:nvPicPr>
        <p:blipFill>
          <a:blip r:embed="rId7"/>
          <a:stretch>
            <a:fillRect/>
          </a:stretch>
        </p:blipFill>
        <p:spPr>
          <a:xfrm>
            <a:off x="1152463" y="2548267"/>
            <a:ext cx="2770987" cy="2770987"/>
          </a:xfrm>
          <a:prstGeom prst="rect">
            <a:avLst/>
          </a:prstGeom>
        </p:spPr>
      </p:pic>
    </p:spTree>
    <p:extLst>
      <p:ext uri="{BB962C8B-B14F-4D97-AF65-F5344CB8AC3E}">
        <p14:creationId xmlns:p14="http://schemas.microsoft.com/office/powerpoint/2010/main" val="369602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317</Words>
  <Application>Microsoft Office PowerPoint</Application>
  <PresentationFormat>Benutzerdefiniert</PresentationFormat>
  <Paragraphs>18</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Aptos</vt:lpstr>
      <vt:lpstr>Arial</vt:lpstr>
      <vt:lpstr>Calibri</vt:lpstr>
      <vt:lpstr>Calibri Light</vt:lpstr>
      <vt:lpstr>Fira Sans</vt:lpstr>
      <vt:lpstr>Office Theme</vt:lpstr>
      <vt:lpstr>PowerPoint-Präsentation</vt:lpstr>
    </vt:vector>
  </TitlesOfParts>
  <Company>Universität Ulm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Theresa Gräfe</dc:creator>
  <cp:lastModifiedBy>lgrieser</cp:lastModifiedBy>
  <cp:revision>282</cp:revision>
  <cp:lastPrinted>2026-04-16T08:04:43Z</cp:lastPrinted>
  <dcterms:created xsi:type="dcterms:W3CDTF">2020-09-22T10:36:19Z</dcterms:created>
  <dcterms:modified xsi:type="dcterms:W3CDTF">2026-04-21T06:21:29Z</dcterms:modified>
</cp:coreProperties>
</file>