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21383625" cy="30275213"/>
  <p:notesSz cx="6797675" cy="9928225"/>
  <p:defaultTextStyle>
    <a:defPPr>
      <a:defRPr lang="de-DE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50" userDrawn="1">
          <p15:clr>
            <a:srgbClr val="A4A3A4"/>
          </p15:clr>
        </p15:guide>
        <p15:guide id="2" pos="81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elf" initials="a" lastIdx="5" clrIdx="0">
    <p:extLst>
      <p:ext uri="{19B8F6BF-5375-455C-9EA6-DF929625EA0E}">
        <p15:presenceInfo xmlns:p15="http://schemas.microsoft.com/office/powerpoint/2012/main" userId="023e900d6f1718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AF50"/>
    <a:srgbClr val="47B955"/>
    <a:srgbClr val="2C9358"/>
    <a:srgbClr val="005E8C"/>
    <a:srgbClr val="3D7B01"/>
    <a:srgbClr val="990099"/>
    <a:srgbClr val="9479A8"/>
    <a:srgbClr val="326706"/>
    <a:srgbClr val="2B8856"/>
    <a:srgbClr val="B2B2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" d="100"/>
          <a:sy n="25" d="100"/>
        </p:scale>
        <p:origin x="3090" y="96"/>
      </p:cViewPr>
      <p:guideLst>
        <p:guide orient="horz" pos="4750"/>
        <p:guide pos="81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8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47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0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18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2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55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89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357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60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7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10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-198843" y="29015213"/>
            <a:ext cx="21850595" cy="126000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62" y="29341246"/>
            <a:ext cx="1440001" cy="684000"/>
          </a:xfrm>
          <a:prstGeom prst="rect">
            <a:avLst/>
          </a:prstGeom>
        </p:spPr>
      </p:pic>
      <p:sp>
        <p:nvSpPr>
          <p:cNvPr id="23" name="Textfeld 22"/>
          <p:cNvSpPr txBox="1"/>
          <p:nvPr/>
        </p:nvSpPr>
        <p:spPr>
          <a:xfrm>
            <a:off x="2559415" y="29645213"/>
            <a:ext cx="16242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Universität Ulm | Zentrum für Allgemeine Wissenschaftliche Weiterbildung (</a:t>
            </a:r>
            <a:r>
              <a:rPr lang="de-DE" sz="2000" dirty="0" err="1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ZAWiW</a:t>
            </a:r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)  | Albert-Einstein-Allee 11 | 89081 Ulm | www.zawiw.de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 rotWithShape="1">
          <a:blip r:embed="rId4"/>
          <a:srcRect l="349" t="22330" r="2015" b="45807"/>
          <a:stretch/>
        </p:blipFill>
        <p:spPr>
          <a:xfrm flipV="1">
            <a:off x="-198842" y="28749791"/>
            <a:ext cx="21850594" cy="3414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599D54E-2CCB-4C5F-BB87-925EF201FF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9395" y="461360"/>
            <a:ext cx="5198509" cy="147591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118A238-2746-4DBB-9FD6-9E5A9BFC8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7656" y="28870500"/>
            <a:ext cx="1260000" cy="1260000"/>
          </a:xfrm>
          <a:prstGeom prst="rect">
            <a:avLst/>
          </a:prstGeom>
        </p:spPr>
      </p:pic>
      <p:sp>
        <p:nvSpPr>
          <p:cNvPr id="77" name="Rechteck 76">
            <a:extLst>
              <a:ext uri="{FF2B5EF4-FFF2-40B4-BE49-F238E27FC236}">
                <a16:creationId xmlns:a16="http://schemas.microsoft.com/office/drawing/2014/main" id="{08446958-95AB-4F91-A6DF-15CD953529B7}"/>
              </a:ext>
            </a:extLst>
          </p:cNvPr>
          <p:cNvSpPr/>
          <p:nvPr/>
        </p:nvSpPr>
        <p:spPr>
          <a:xfrm>
            <a:off x="-198843" y="2537185"/>
            <a:ext cx="21913751" cy="2782069"/>
          </a:xfrm>
          <a:prstGeom prst="rect">
            <a:avLst/>
          </a:prstGeom>
          <a:solidFill>
            <a:srgbClr val="005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		</a:t>
            </a:r>
            <a:r>
              <a:rPr lang="de-DE" sz="6000" b="1" dirty="0">
                <a:solidFill>
                  <a:srgbClr val="43AF50"/>
                </a:solidFill>
              </a:rPr>
              <a:t>AK </a:t>
            </a:r>
            <a:r>
              <a:rPr lang="de-DE" sz="6000" b="1" dirty="0">
                <a:solidFill>
                  <a:srgbClr val="43AF5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Pflanzenökologie</a:t>
            </a:r>
            <a:endParaRPr lang="de-DE" sz="6000" b="1" dirty="0">
              <a:solidFill>
                <a:srgbClr val="43AF50"/>
              </a:solidFill>
            </a:endParaRP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8935A951-5A0F-49AC-9759-307DBC2FA682}"/>
              </a:ext>
            </a:extLst>
          </p:cNvPr>
          <p:cNvSpPr/>
          <p:nvPr/>
        </p:nvSpPr>
        <p:spPr>
          <a:xfrm>
            <a:off x="815721" y="4205186"/>
            <a:ext cx="19726004" cy="4840531"/>
          </a:xfrm>
          <a:prstGeom prst="roundRect">
            <a:avLst>
              <a:gd name="adj" fmla="val 10000"/>
            </a:avLst>
          </a:prstGeom>
          <a:noFill/>
          <a:ln w="5715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endParaRPr lang="de-DE" sz="3200" b="1" dirty="0">
              <a:solidFill>
                <a:schemeClr val="bg2">
                  <a:lumMod val="10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C1AB8C1-FC67-CCBA-2D03-CE224E3012F9}"/>
              </a:ext>
            </a:extLst>
          </p:cNvPr>
          <p:cNvSpPr txBox="1"/>
          <p:nvPr/>
        </p:nvSpPr>
        <p:spPr>
          <a:xfrm>
            <a:off x="458105" y="5090820"/>
            <a:ext cx="20804561" cy="21214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4000" dirty="0"/>
          </a:p>
          <a:p>
            <a:endParaRPr lang="de-DE" sz="3600" dirty="0"/>
          </a:p>
          <a:p>
            <a:r>
              <a:rPr lang="de-DE" sz="3200" dirty="0"/>
              <a:t>Teilnehmende	 	</a:t>
            </a:r>
            <a:r>
              <a:rPr lang="de-DE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Bürger*innen, die sich für die Natur interessieren, insbesondere für 				den Zusammenhang von Umwelt-/Klimaveränderung und 				Pflanzenwachstum</a:t>
            </a:r>
          </a:p>
          <a:p>
            <a:endParaRPr lang="de-DE" sz="32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de-DE" sz="3200" dirty="0"/>
              <a:t>Inhalte		Aktuelles Projekt: 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Einfluss von Pflanzenkohle auf das Wachstum 				von Tomaten- und Basilikumpflanzen unter Trockenstress.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e-DE" sz="3200" dirty="0"/>
          </a:p>
          <a:p>
            <a:pPr lvl="0">
              <a:lnSpc>
                <a:spcPct val="115000"/>
              </a:lnSpc>
            </a:pPr>
            <a:r>
              <a:rPr lang="de-DE" sz="3200" dirty="0"/>
              <a:t>Arbeitsweise		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Wir w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ä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hlen selbst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ä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ndig die Fragestellungen aus, mit denen wir uns 				beschäftigen.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4">
              <a:lnSpc>
                <a:spcPct val="115000"/>
              </a:lnSpc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Wir recherchieren Themenschwerpunkte passend zu unseren Fragestellungen.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Wir kultivieren unsere eigenen Pflanzen.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Wir stellen durch automatisierte Bew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ä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sserung verschiedene 				Bodenfeuchte-Zustände her und setzen Pflanzen einem 					Trockenstress aus.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Wir beobachten, messen und dokumentieren das Wachstum der 				Pflanzen.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Wir versuchen, einen Zusammenhang zwischen Bodenfeuchte und 				Pflanzenwachstum sichtbar zu machen.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e-DE" sz="3200" dirty="0"/>
          </a:p>
          <a:p>
            <a:r>
              <a:rPr lang="de-DE" sz="3200" dirty="0"/>
              <a:t>Ziele 		Wir möchten …</a:t>
            </a:r>
          </a:p>
          <a:p>
            <a:r>
              <a:rPr lang="de-DE" sz="3200" dirty="0"/>
              <a:t>		… uns selber weiterbilden</a:t>
            </a:r>
          </a:p>
          <a:p>
            <a:r>
              <a:rPr lang="de-DE" sz="3200" dirty="0"/>
              <a:t>		… gemeinsam gärtnerisch tätig sein</a:t>
            </a:r>
          </a:p>
          <a:p>
            <a:r>
              <a:rPr lang="de-DE" sz="3200" dirty="0"/>
              <a:t>		…. ein besseres Verständnis für Forschung entwickeln</a:t>
            </a:r>
          </a:p>
          <a:p>
            <a:r>
              <a:rPr lang="de-DE" sz="3200" dirty="0"/>
              <a:t>		…. herausfinden, wie Pflanzen auf Trockenstress reagieren</a:t>
            </a:r>
          </a:p>
          <a:p>
            <a:r>
              <a:rPr lang="de-DE" sz="3200" dirty="0"/>
              <a:t>		…. weitere Bürger*innen für Forschung begeistern</a:t>
            </a:r>
          </a:p>
          <a:p>
            <a:r>
              <a:rPr lang="de-DE" sz="3200" dirty="0"/>
              <a:t>		… aktuelle Trends aus dem Gartenbereich aufgreifen und hinterfragen</a:t>
            </a:r>
          </a:p>
          <a:p>
            <a:r>
              <a:rPr lang="de-DE" sz="3200" dirty="0"/>
              <a:t>	</a:t>
            </a:r>
          </a:p>
          <a:p>
            <a:pPr lvl="0">
              <a:lnSpc>
                <a:spcPct val="115000"/>
              </a:lnSpc>
            </a:pPr>
            <a:r>
              <a:rPr lang="de-DE" sz="3200" dirty="0"/>
              <a:t>Motivation 	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Inspirierende Atmosphäre in und um den </a:t>
            </a:r>
            <a:r>
              <a:rPr lang="de-DE" sz="3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BoGa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Uni Feeling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Eine gute Zusammenarbeit mit dem Team des Botanischen 				Gartens und der wissenschaftlichen Werkstatt der Uni Ulm, die 				uns in vielen Belangen unterstützen.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Die gewonnen Erkenntnisse im eigenen Garten und Balkon 				anzuwenden.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Gemeinschaft und Geselligkeit</a:t>
            </a:r>
            <a:r>
              <a:rPr lang="de-DE" sz="3200" dirty="0"/>
              <a:t>	</a:t>
            </a:r>
          </a:p>
          <a:p>
            <a:r>
              <a:rPr lang="de-DE" sz="3200" dirty="0"/>
              <a:t>Mitmachen		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Willkommen sind alle Interessierten. Vorkenntnisse nicht erforderlich.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e-DE" sz="4000" dirty="0"/>
              <a:t>		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F737301-6785-CB9E-92BC-448395E541EA}"/>
              </a:ext>
            </a:extLst>
          </p:cNvPr>
          <p:cNvSpPr txBox="1"/>
          <p:nvPr/>
        </p:nvSpPr>
        <p:spPr>
          <a:xfrm>
            <a:off x="458105" y="26112539"/>
            <a:ext cx="19017824" cy="2507994"/>
          </a:xfrm>
          <a:prstGeom prst="rect">
            <a:avLst/>
          </a:prstGeom>
          <a:noFill/>
          <a:ln>
            <a:solidFill>
              <a:srgbClr val="005E8C"/>
            </a:solidFill>
          </a:ln>
        </p:spPr>
        <p:txBody>
          <a:bodyPr wrap="square">
            <a:spAutoFit/>
          </a:bodyPr>
          <a:lstStyle/>
          <a:p>
            <a:pPr marL="1350010" indent="635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</a:pPr>
            <a:r>
              <a:rPr lang="de-DE" sz="3200" dirty="0">
                <a:effectLst/>
                <a:ea typeface="Aptos" panose="020B0004020202020204" pitchFamily="34" charset="0"/>
              </a:rPr>
              <a:t>Kontakt:</a:t>
            </a:r>
            <a:r>
              <a:rPr lang="de-DE" sz="3200" kern="1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	</a:t>
            </a: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Sprecher: Gerhard Schwenk </a:t>
            </a:r>
            <a:r>
              <a:rPr lang="de-DE" sz="32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gerhard.schwenk@uni-ulm.de</a:t>
            </a:r>
            <a:endParaRPr lang="de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50010" indent="635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</a:pP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Seminarraum Botanischer Garten oder Freigelände;</a:t>
            </a:r>
            <a:b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</a:br>
            <a:r>
              <a:rPr lang="de-DE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jeden 2. Montag im Monat 13:30 - 15:30 Uhr und nach 				Absprache</a:t>
            </a:r>
            <a:endParaRPr lang="de-DE" sz="3200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DE86B274-515F-8D31-7864-DA8F7EB840C4}"/>
              </a:ext>
            </a:extLst>
          </p:cNvPr>
          <p:cNvGrpSpPr/>
          <p:nvPr/>
        </p:nvGrpSpPr>
        <p:grpSpPr>
          <a:xfrm>
            <a:off x="748796" y="2687316"/>
            <a:ext cx="2756403" cy="2509584"/>
            <a:chOff x="8430159" y="4155094"/>
            <a:chExt cx="648000" cy="648000"/>
          </a:xfrm>
        </p:grpSpPr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F38570E0-4E60-A57E-0B4B-2E5B66D8BE5A}"/>
                </a:ext>
              </a:extLst>
            </p:cNvPr>
            <p:cNvSpPr/>
            <p:nvPr/>
          </p:nvSpPr>
          <p:spPr>
            <a:xfrm>
              <a:off x="8430159" y="4155094"/>
              <a:ext cx="648000" cy="648000"/>
            </a:xfrm>
            <a:prstGeom prst="ellipse">
              <a:avLst/>
            </a:prstGeom>
            <a:solidFill>
              <a:srgbClr val="3F9D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 dirty="0"/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19D3617C-8137-A7AF-94EA-01DF15EC7290}"/>
                </a:ext>
              </a:extLst>
            </p:cNvPr>
            <p:cNvGrpSpPr/>
            <p:nvPr/>
          </p:nvGrpSpPr>
          <p:grpSpPr>
            <a:xfrm>
              <a:off x="8514127" y="4204611"/>
              <a:ext cx="480065" cy="548966"/>
              <a:chOff x="8598094" y="3550990"/>
              <a:chExt cx="325582" cy="353883"/>
            </a:xfrm>
            <a:solidFill>
              <a:schemeClr val="bg1"/>
            </a:solidFill>
          </p:grpSpPr>
          <p:pic>
            <p:nvPicPr>
              <p:cNvPr id="16" name="Grafik 15" descr="Pflanze mit einfarbiger Füllung">
                <a:extLst>
                  <a:ext uri="{FF2B5EF4-FFF2-40B4-BE49-F238E27FC236}">
                    <a16:creationId xmlns:a16="http://schemas.microsoft.com/office/drawing/2014/main" id="{00707DD2-970A-8EAD-D25E-29FE4A5E39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8598094" y="3579291"/>
                <a:ext cx="325582" cy="325582"/>
              </a:xfrm>
              <a:prstGeom prst="rect">
                <a:avLst/>
              </a:prstGeom>
            </p:spPr>
          </p:pic>
          <p:pic>
            <p:nvPicPr>
              <p:cNvPr id="17" name="Grafik 16" descr="Wasser mit einfarbiger Füllung">
                <a:extLst>
                  <a:ext uri="{FF2B5EF4-FFF2-40B4-BE49-F238E27FC236}">
                    <a16:creationId xmlns:a16="http://schemas.microsoft.com/office/drawing/2014/main" id="{37DEDB71-B8CA-2F1C-6118-D29241D511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8598094" y="3550990"/>
                <a:ext cx="111826" cy="11182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69602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367</Words>
  <Application>Microsoft Office PowerPoint</Application>
  <PresentationFormat>Benutzerdefiniert</PresentationFormat>
  <Paragraphs>32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Fira Sans</vt:lpstr>
      <vt:lpstr>Office Theme</vt:lpstr>
      <vt:lpstr>PowerPoint-Präsentation</vt:lpstr>
    </vt:vector>
  </TitlesOfParts>
  <Company>Universität Ulm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Theresa Gräfe</dc:creator>
  <cp:lastModifiedBy>lgrieser</cp:lastModifiedBy>
  <cp:revision>279</cp:revision>
  <cp:lastPrinted>2026-04-16T08:32:59Z</cp:lastPrinted>
  <dcterms:created xsi:type="dcterms:W3CDTF">2020-09-22T10:36:19Z</dcterms:created>
  <dcterms:modified xsi:type="dcterms:W3CDTF">2026-04-16T09:36:21Z</dcterms:modified>
</cp:coreProperties>
</file>