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4" r:id="rId2"/>
  </p:sldIdLst>
  <p:sldSz cx="21383625" cy="30275213"/>
  <p:notesSz cx="6797675" cy="9928225"/>
  <p:defaultTextStyle>
    <a:defPPr>
      <a:defRPr lang="de-DE"/>
    </a:defPPr>
    <a:lvl1pPr marL="0" algn="l" defTabSz="2479578" rtl="0" eaLnBrk="1" latinLnBrk="0" hangingPunct="1">
      <a:defRPr sz="4881" kern="1200">
        <a:solidFill>
          <a:schemeClr val="tx1"/>
        </a:solidFill>
        <a:latin typeface="+mn-lt"/>
        <a:ea typeface="+mn-ea"/>
        <a:cs typeface="+mn-cs"/>
      </a:defRPr>
    </a:lvl1pPr>
    <a:lvl2pPr marL="1239789" algn="l" defTabSz="2479578" rtl="0" eaLnBrk="1" latinLnBrk="0" hangingPunct="1">
      <a:defRPr sz="4881" kern="1200">
        <a:solidFill>
          <a:schemeClr val="tx1"/>
        </a:solidFill>
        <a:latin typeface="+mn-lt"/>
        <a:ea typeface="+mn-ea"/>
        <a:cs typeface="+mn-cs"/>
      </a:defRPr>
    </a:lvl2pPr>
    <a:lvl3pPr marL="2479578" algn="l" defTabSz="2479578" rtl="0" eaLnBrk="1" latinLnBrk="0" hangingPunct="1">
      <a:defRPr sz="4881" kern="1200">
        <a:solidFill>
          <a:schemeClr val="tx1"/>
        </a:solidFill>
        <a:latin typeface="+mn-lt"/>
        <a:ea typeface="+mn-ea"/>
        <a:cs typeface="+mn-cs"/>
      </a:defRPr>
    </a:lvl3pPr>
    <a:lvl4pPr marL="3719368" algn="l" defTabSz="2479578" rtl="0" eaLnBrk="1" latinLnBrk="0" hangingPunct="1">
      <a:defRPr sz="4881" kern="1200">
        <a:solidFill>
          <a:schemeClr val="tx1"/>
        </a:solidFill>
        <a:latin typeface="+mn-lt"/>
        <a:ea typeface="+mn-ea"/>
        <a:cs typeface="+mn-cs"/>
      </a:defRPr>
    </a:lvl4pPr>
    <a:lvl5pPr marL="4959157" algn="l" defTabSz="2479578" rtl="0" eaLnBrk="1" latinLnBrk="0" hangingPunct="1">
      <a:defRPr sz="4881" kern="1200">
        <a:solidFill>
          <a:schemeClr val="tx1"/>
        </a:solidFill>
        <a:latin typeface="+mn-lt"/>
        <a:ea typeface="+mn-ea"/>
        <a:cs typeface="+mn-cs"/>
      </a:defRPr>
    </a:lvl5pPr>
    <a:lvl6pPr marL="6198946" algn="l" defTabSz="2479578" rtl="0" eaLnBrk="1" latinLnBrk="0" hangingPunct="1">
      <a:defRPr sz="4881" kern="1200">
        <a:solidFill>
          <a:schemeClr val="tx1"/>
        </a:solidFill>
        <a:latin typeface="+mn-lt"/>
        <a:ea typeface="+mn-ea"/>
        <a:cs typeface="+mn-cs"/>
      </a:defRPr>
    </a:lvl6pPr>
    <a:lvl7pPr marL="7438735" algn="l" defTabSz="2479578" rtl="0" eaLnBrk="1" latinLnBrk="0" hangingPunct="1">
      <a:defRPr sz="4881" kern="1200">
        <a:solidFill>
          <a:schemeClr val="tx1"/>
        </a:solidFill>
        <a:latin typeface="+mn-lt"/>
        <a:ea typeface="+mn-ea"/>
        <a:cs typeface="+mn-cs"/>
      </a:defRPr>
    </a:lvl7pPr>
    <a:lvl8pPr marL="8678525" algn="l" defTabSz="2479578" rtl="0" eaLnBrk="1" latinLnBrk="0" hangingPunct="1">
      <a:defRPr sz="4881" kern="1200">
        <a:solidFill>
          <a:schemeClr val="tx1"/>
        </a:solidFill>
        <a:latin typeface="+mn-lt"/>
        <a:ea typeface="+mn-ea"/>
        <a:cs typeface="+mn-cs"/>
      </a:defRPr>
    </a:lvl8pPr>
    <a:lvl9pPr marL="9918314" algn="l" defTabSz="2479578" rtl="0" eaLnBrk="1" latinLnBrk="0" hangingPunct="1">
      <a:defRPr sz="4881"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50" userDrawn="1">
          <p15:clr>
            <a:srgbClr val="A4A3A4"/>
          </p15:clr>
        </p15:guide>
        <p15:guide id="2" pos="8118"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helf" initials="a" lastIdx="5" clrIdx="0">
    <p:extLst>
      <p:ext uri="{19B8F6BF-5375-455C-9EA6-DF929625EA0E}">
        <p15:presenceInfo xmlns:p15="http://schemas.microsoft.com/office/powerpoint/2012/main" userId="023e900d6f17189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79A8"/>
    <a:srgbClr val="005E8C"/>
    <a:srgbClr val="3D7B01"/>
    <a:srgbClr val="990099"/>
    <a:srgbClr val="2C9358"/>
    <a:srgbClr val="326706"/>
    <a:srgbClr val="2B8856"/>
    <a:srgbClr val="B2B265"/>
    <a:srgbClr val="D9EE12"/>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25" d="100"/>
          <a:sy n="25" d="100"/>
        </p:scale>
        <p:origin x="3090" y="96"/>
      </p:cViewPr>
      <p:guideLst>
        <p:guide orient="horz" pos="4750"/>
        <p:guide pos="811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de-DE"/>
              <a:t>Titelmasterformat durch Klicken bearbeiten</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de-DE"/>
              <a:t>Formatvorlage des Untertitelmasters durch Klicken bearbeiten</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21.04.2026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5599874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21.04.2026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656475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de-DE"/>
              <a:t>Titelmasterformat durch Klicken bearbeiten</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21.04.2026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831033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06458434-4BC7-40CF-91A1-51B3684D20D9}" type="datetimeFigureOut">
              <a:rPr lang="de-DE" smtClean="0"/>
              <a:t>21.04.2026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729181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de-DE"/>
              <a:t>Titelmasterformat durch Klicken bearbeiten</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de-DE"/>
              <a:t>Textmasterformat bearbeiten</a:t>
            </a:r>
          </a:p>
        </p:txBody>
      </p:sp>
      <p:sp>
        <p:nvSpPr>
          <p:cNvPr id="4" name="Date Placeholder 3"/>
          <p:cNvSpPr>
            <a:spLocks noGrp="1"/>
          </p:cNvSpPr>
          <p:nvPr>
            <p:ph type="dt" sz="half" idx="10"/>
          </p:nvPr>
        </p:nvSpPr>
        <p:spPr/>
        <p:txBody>
          <a:bodyPr/>
          <a:lstStyle/>
          <a:p>
            <a:fld id="{06458434-4BC7-40CF-91A1-51B3684D20D9}" type="datetimeFigureOut">
              <a:rPr lang="de-DE" smtClean="0"/>
              <a:t>21.04.2026</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081286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06458434-4BC7-40CF-91A1-51B3684D20D9}" type="datetimeFigureOut">
              <a:rPr lang="de-DE" smtClean="0"/>
              <a:t>21.04.2026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011551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de-DE"/>
              <a:t>Titelmasterformat durch Klicken bearbeiten</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de-DE"/>
              <a:t>Textmasterformat bearbeiten</a:t>
            </a:r>
          </a:p>
        </p:txBody>
      </p:sp>
      <p:sp>
        <p:nvSpPr>
          <p:cNvPr id="4" name="Content Placeholder 3"/>
          <p:cNvSpPr>
            <a:spLocks noGrp="1"/>
          </p:cNvSpPr>
          <p:nvPr>
            <p:ph sz="half" idx="2"/>
          </p:nvPr>
        </p:nvSpPr>
        <p:spPr>
          <a:xfrm>
            <a:off x="1472912" y="11058863"/>
            <a:ext cx="9046274" cy="16265921"/>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de-DE"/>
              <a:t>Textmasterformat bearbeiten</a:t>
            </a:r>
          </a:p>
        </p:txBody>
      </p:sp>
      <p:sp>
        <p:nvSpPr>
          <p:cNvPr id="6" name="Content Placeholder 5"/>
          <p:cNvSpPr>
            <a:spLocks noGrp="1"/>
          </p:cNvSpPr>
          <p:nvPr>
            <p:ph sz="quarter" idx="4"/>
          </p:nvPr>
        </p:nvSpPr>
        <p:spPr>
          <a:xfrm>
            <a:off x="10825461" y="11058863"/>
            <a:ext cx="9090826" cy="16265921"/>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06458434-4BC7-40CF-91A1-51B3684D20D9}" type="datetimeFigureOut">
              <a:rPr lang="de-DE" smtClean="0"/>
              <a:t>21.04.2026</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2886894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3" name="Date Placeholder 2"/>
          <p:cNvSpPr>
            <a:spLocks noGrp="1"/>
          </p:cNvSpPr>
          <p:nvPr>
            <p:ph type="dt" sz="half" idx="10"/>
          </p:nvPr>
        </p:nvSpPr>
        <p:spPr/>
        <p:txBody>
          <a:bodyPr/>
          <a:lstStyle/>
          <a:p>
            <a:fld id="{06458434-4BC7-40CF-91A1-51B3684D20D9}" type="datetimeFigureOut">
              <a:rPr lang="de-DE" smtClean="0"/>
              <a:t>21.04.2026</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1663576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458434-4BC7-40CF-91A1-51B3684D20D9}" type="datetimeFigureOut">
              <a:rPr lang="de-DE" smtClean="0"/>
              <a:t>21.04.2026</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1759959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de-DE"/>
              <a:t>Titelmasterformat durch Klicken bearbeiten</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de-DE"/>
              <a:t>Textmasterformat bearbeiten</a:t>
            </a:r>
          </a:p>
        </p:txBody>
      </p:sp>
      <p:sp>
        <p:nvSpPr>
          <p:cNvPr id="5" name="Date Placeholder 4"/>
          <p:cNvSpPr>
            <a:spLocks noGrp="1"/>
          </p:cNvSpPr>
          <p:nvPr>
            <p:ph type="dt" sz="half" idx="10"/>
          </p:nvPr>
        </p:nvSpPr>
        <p:spPr/>
        <p:txBody>
          <a:bodyPr/>
          <a:lstStyle/>
          <a:p>
            <a:fld id="{06458434-4BC7-40CF-91A1-51B3684D20D9}" type="datetimeFigureOut">
              <a:rPr lang="de-DE" smtClean="0"/>
              <a:t>21.04.2026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3680607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de-DE"/>
              <a:t>Titelmasterformat durch Klicken bearbeiten</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de-DE"/>
              <a:t>Bild durch Klicken auf Symbol hinzufügen</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de-DE"/>
              <a:t>Textmasterformat bearbeiten</a:t>
            </a:r>
          </a:p>
        </p:txBody>
      </p:sp>
      <p:sp>
        <p:nvSpPr>
          <p:cNvPr id="5" name="Date Placeholder 4"/>
          <p:cNvSpPr>
            <a:spLocks noGrp="1"/>
          </p:cNvSpPr>
          <p:nvPr>
            <p:ph type="dt" sz="half" idx="10"/>
          </p:nvPr>
        </p:nvSpPr>
        <p:spPr/>
        <p:txBody>
          <a:bodyPr/>
          <a:lstStyle/>
          <a:p>
            <a:fld id="{06458434-4BC7-40CF-91A1-51B3684D20D9}" type="datetimeFigureOut">
              <a:rPr lang="de-DE" smtClean="0"/>
              <a:t>21.04.2026</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22823DF-FC66-463D-B13A-FD943F7F3B4B}" type="slidenum">
              <a:rPr lang="de-DE" smtClean="0"/>
              <a:t>‹Nr.›</a:t>
            </a:fld>
            <a:endParaRPr lang="de-DE"/>
          </a:p>
        </p:txBody>
      </p:sp>
    </p:spTree>
    <p:extLst>
      <p:ext uri="{BB962C8B-B14F-4D97-AF65-F5344CB8AC3E}">
        <p14:creationId xmlns:p14="http://schemas.microsoft.com/office/powerpoint/2010/main" val="1644751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de-DE"/>
              <a:t>Titelmasterformat durch Klicken bearbeiten</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06458434-4BC7-40CF-91A1-51B3684D20D9}" type="datetimeFigureOut">
              <a:rPr lang="de-DE" smtClean="0"/>
              <a:t>21.04.2026</a:t>
            </a:fld>
            <a:endParaRPr lang="de-DE"/>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122823DF-FC66-463D-B13A-FD943F7F3B4B}" type="slidenum">
              <a:rPr lang="de-DE" smtClean="0"/>
              <a:t>‹Nr.›</a:t>
            </a:fld>
            <a:endParaRPr lang="de-DE"/>
          </a:p>
        </p:txBody>
      </p:sp>
    </p:spTree>
    <p:extLst>
      <p:ext uri="{BB962C8B-B14F-4D97-AF65-F5344CB8AC3E}">
        <p14:creationId xmlns:p14="http://schemas.microsoft.com/office/powerpoint/2010/main" val="25361093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juergen.kotter@uni-ulm.de" TargetMode="External"/><Relationship Id="rId3" Type="http://schemas.openxmlformats.org/officeDocument/2006/relationships/image" Target="../media/image2.png"/><Relationship Id="rId7" Type="http://schemas.openxmlformats.org/officeDocument/2006/relationships/hyperlink" Target="mailto:dorothee.hoffmann@uni-ulm.de" TargetMode="External"/><Relationship Id="rId12"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7.svg"/><Relationship Id="rId5" Type="http://schemas.openxmlformats.org/officeDocument/2006/relationships/image" Target="../media/image4.jpg"/><Relationship Id="rId10" Type="http://schemas.openxmlformats.org/officeDocument/2006/relationships/image" Target="../media/image6.png"/><Relationship Id="rId4" Type="http://schemas.openxmlformats.org/officeDocument/2006/relationships/image" Target="../media/image3.png"/><Relationship Id="rId9" Type="http://schemas.openxmlformats.org/officeDocument/2006/relationships/hyperlink" Target="mailto:harald.krbecek@uni-ulm.d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Grafik 18"/>
          <p:cNvPicPr>
            <a:picLocks/>
          </p:cNvPicPr>
          <p:nvPr/>
        </p:nvPicPr>
        <p:blipFill>
          <a:blip r:embed="rId2"/>
          <a:stretch>
            <a:fillRect/>
          </a:stretch>
        </p:blipFill>
        <p:spPr>
          <a:xfrm>
            <a:off x="-198843" y="29015213"/>
            <a:ext cx="21850595" cy="1260000"/>
          </a:xfrm>
          <a:prstGeom prst="rect">
            <a:avLst/>
          </a:prstGeom>
        </p:spPr>
      </p:pic>
      <p:pic>
        <p:nvPicPr>
          <p:cNvPr id="5" name="Grafik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6662" y="29341246"/>
            <a:ext cx="1440001" cy="684000"/>
          </a:xfrm>
          <a:prstGeom prst="rect">
            <a:avLst/>
          </a:prstGeom>
        </p:spPr>
      </p:pic>
      <p:sp>
        <p:nvSpPr>
          <p:cNvPr id="23" name="Textfeld 22"/>
          <p:cNvSpPr txBox="1"/>
          <p:nvPr/>
        </p:nvSpPr>
        <p:spPr>
          <a:xfrm>
            <a:off x="2559415" y="29645213"/>
            <a:ext cx="16242057" cy="400110"/>
          </a:xfrm>
          <a:prstGeom prst="rect">
            <a:avLst/>
          </a:prstGeom>
          <a:noFill/>
        </p:spPr>
        <p:txBody>
          <a:bodyPr wrap="square" rtlCol="0">
            <a:spAutoFit/>
          </a:bodyPr>
          <a:lstStyle/>
          <a:p>
            <a:pPr algn="ctr"/>
            <a:r>
              <a:rPr lang="de-DE" sz="2000" dirty="0">
                <a:solidFill>
                  <a:schemeClr val="bg1"/>
                </a:solidFill>
                <a:latin typeface="Fira Sans" panose="020B0503050000020004" pitchFamily="34" charset="0"/>
                <a:ea typeface="Fira Sans" panose="020B0503050000020004" pitchFamily="34" charset="0"/>
              </a:rPr>
              <a:t>Universität Ulm | Zentrum für Allgemeine Wissenschaftliche Weiterbildung (</a:t>
            </a:r>
            <a:r>
              <a:rPr lang="de-DE" sz="2000" dirty="0" err="1">
                <a:solidFill>
                  <a:schemeClr val="bg1"/>
                </a:solidFill>
                <a:latin typeface="Fira Sans" panose="020B0503050000020004" pitchFamily="34" charset="0"/>
                <a:ea typeface="Fira Sans" panose="020B0503050000020004" pitchFamily="34" charset="0"/>
              </a:rPr>
              <a:t>ZAWiW</a:t>
            </a:r>
            <a:r>
              <a:rPr lang="de-DE" sz="2000" dirty="0">
                <a:solidFill>
                  <a:schemeClr val="bg1"/>
                </a:solidFill>
                <a:latin typeface="Fira Sans" panose="020B0503050000020004" pitchFamily="34" charset="0"/>
                <a:ea typeface="Fira Sans" panose="020B0503050000020004" pitchFamily="34" charset="0"/>
              </a:rPr>
              <a:t>)  | Albert-Einstein-Allee 11 | 89081 Ulm | www.zawiw.de</a:t>
            </a:r>
          </a:p>
        </p:txBody>
      </p:sp>
      <p:pic>
        <p:nvPicPr>
          <p:cNvPr id="26" name="Grafik 25"/>
          <p:cNvPicPr>
            <a:picLocks noChangeAspect="1"/>
          </p:cNvPicPr>
          <p:nvPr/>
        </p:nvPicPr>
        <p:blipFill rotWithShape="1">
          <a:blip r:embed="rId4"/>
          <a:srcRect l="349" t="22330" r="2015" b="45807"/>
          <a:stretch/>
        </p:blipFill>
        <p:spPr>
          <a:xfrm flipV="1">
            <a:off x="-198842" y="28749791"/>
            <a:ext cx="21850594" cy="341488"/>
          </a:xfrm>
          <a:prstGeom prst="rect">
            <a:avLst/>
          </a:prstGeom>
        </p:spPr>
      </p:pic>
      <p:pic>
        <p:nvPicPr>
          <p:cNvPr id="3" name="Grafik 2">
            <a:extLst>
              <a:ext uri="{FF2B5EF4-FFF2-40B4-BE49-F238E27FC236}">
                <a16:creationId xmlns:a16="http://schemas.microsoft.com/office/drawing/2014/main" id="{5599D54E-2CCB-4C5F-BB87-925EF201FF3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369395" y="461360"/>
            <a:ext cx="5198509" cy="1475916"/>
          </a:xfrm>
          <a:prstGeom prst="rect">
            <a:avLst/>
          </a:prstGeom>
        </p:spPr>
      </p:pic>
      <p:pic>
        <p:nvPicPr>
          <p:cNvPr id="18" name="Grafik 17">
            <a:extLst>
              <a:ext uri="{FF2B5EF4-FFF2-40B4-BE49-F238E27FC236}">
                <a16:creationId xmlns:a16="http://schemas.microsoft.com/office/drawing/2014/main" id="{7118A238-2746-4DBB-9FD6-9E5A9BFC8B3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397656" y="28870500"/>
            <a:ext cx="1260000" cy="1260000"/>
          </a:xfrm>
          <a:prstGeom prst="rect">
            <a:avLst/>
          </a:prstGeom>
        </p:spPr>
      </p:pic>
      <p:sp>
        <p:nvSpPr>
          <p:cNvPr id="77" name="Rechteck 76">
            <a:extLst>
              <a:ext uri="{FF2B5EF4-FFF2-40B4-BE49-F238E27FC236}">
                <a16:creationId xmlns:a16="http://schemas.microsoft.com/office/drawing/2014/main" id="{08446958-95AB-4F91-A6DF-15CD953529B7}"/>
              </a:ext>
            </a:extLst>
          </p:cNvPr>
          <p:cNvSpPr/>
          <p:nvPr/>
        </p:nvSpPr>
        <p:spPr>
          <a:xfrm>
            <a:off x="-198843" y="2537185"/>
            <a:ext cx="21913751" cy="2782069"/>
          </a:xfrm>
          <a:prstGeom prst="rect">
            <a:avLst/>
          </a:prstGeom>
          <a:solidFill>
            <a:srgbClr val="005E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a:t>		</a:t>
            </a:r>
            <a:r>
              <a:rPr lang="de-DE" sz="6000" b="1" dirty="0">
                <a:solidFill>
                  <a:srgbClr val="9479A8"/>
                </a:solidFill>
              </a:rPr>
              <a:t>AK Grüner Wasserstoff</a:t>
            </a:r>
          </a:p>
        </p:txBody>
      </p:sp>
      <p:sp>
        <p:nvSpPr>
          <p:cNvPr id="29" name="Rechteck: abgerundete Ecken 28">
            <a:extLst>
              <a:ext uri="{FF2B5EF4-FFF2-40B4-BE49-F238E27FC236}">
                <a16:creationId xmlns:a16="http://schemas.microsoft.com/office/drawing/2014/main" id="{8935A951-5A0F-49AC-9759-307DBC2FA682}"/>
              </a:ext>
            </a:extLst>
          </p:cNvPr>
          <p:cNvSpPr/>
          <p:nvPr/>
        </p:nvSpPr>
        <p:spPr>
          <a:xfrm>
            <a:off x="815721" y="4205186"/>
            <a:ext cx="19726004" cy="4840531"/>
          </a:xfrm>
          <a:prstGeom prst="roundRect">
            <a:avLst>
              <a:gd name="adj" fmla="val 10000"/>
            </a:avLst>
          </a:prstGeom>
          <a:noFill/>
          <a:ln w="57150">
            <a:no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a:lstStyle/>
          <a:p>
            <a:pPr>
              <a:spcBef>
                <a:spcPts val="600"/>
              </a:spcBef>
              <a:spcAft>
                <a:spcPts val="1800"/>
              </a:spcAft>
            </a:pPr>
            <a:endParaRPr lang="de-DE" sz="3200" b="1" dirty="0">
              <a:solidFill>
                <a:schemeClr val="bg2">
                  <a:lumMod val="10000"/>
                </a:schemeClr>
              </a:solidFill>
              <a:latin typeface="Fira Sans" panose="020B0503050000020004" pitchFamily="34" charset="0"/>
              <a:ea typeface="Fira Sans" panose="020B0503050000020004" pitchFamily="34" charset="0"/>
              <a:cs typeface="Arial" panose="020B0604020202020204" pitchFamily="34" charset="0"/>
            </a:endParaRPr>
          </a:p>
        </p:txBody>
      </p:sp>
      <p:sp>
        <p:nvSpPr>
          <p:cNvPr id="14" name="Textfeld 13">
            <a:extLst>
              <a:ext uri="{FF2B5EF4-FFF2-40B4-BE49-F238E27FC236}">
                <a16:creationId xmlns:a16="http://schemas.microsoft.com/office/drawing/2014/main" id="{1C1AB8C1-FC67-CCBA-2D03-CE224E3012F9}"/>
              </a:ext>
            </a:extLst>
          </p:cNvPr>
          <p:cNvSpPr txBox="1"/>
          <p:nvPr/>
        </p:nvSpPr>
        <p:spPr>
          <a:xfrm>
            <a:off x="841900" y="5021597"/>
            <a:ext cx="19726004" cy="21956908"/>
          </a:xfrm>
          <a:prstGeom prst="rect">
            <a:avLst/>
          </a:prstGeom>
          <a:noFill/>
        </p:spPr>
        <p:txBody>
          <a:bodyPr wrap="square">
            <a:spAutoFit/>
          </a:bodyPr>
          <a:lstStyle/>
          <a:p>
            <a:endParaRPr lang="de-DE" dirty="0"/>
          </a:p>
          <a:p>
            <a:endParaRPr lang="de-DE" sz="3600" dirty="0"/>
          </a:p>
          <a:p>
            <a:r>
              <a:rPr lang="de-DE" sz="3600" dirty="0">
                <a:latin typeface="Aptos" panose="020B0004020202020204" pitchFamily="34" charset="0"/>
              </a:rPr>
              <a:t>Teilnehmende 	</a:t>
            </a:r>
            <a:r>
              <a:rPr lang="de-DE" sz="3600" dirty="0">
                <a:effectLst/>
                <a:latin typeface="Aptos" panose="020B0004020202020204" pitchFamily="34" charset="0"/>
                <a:ea typeface="Aptos" panose="020B0004020202020204" pitchFamily="34" charset="0"/>
                <a:cs typeface="Calibri" panose="020F0502020204030204" pitchFamily="34" charset="0"/>
              </a:rPr>
              <a:t>Breites Berufsspektrum: Chemiker, Physiker, Ingenieure, Lehrer, 		Manager, Betriebswirte, …</a:t>
            </a:r>
          </a:p>
          <a:p>
            <a:endParaRPr lang="de-DE" sz="3600" dirty="0">
              <a:effectLst/>
              <a:latin typeface="Aptos" panose="020B0004020202020204" pitchFamily="34" charset="0"/>
              <a:ea typeface="Aptos" panose="020B0004020202020204" pitchFamily="34" charset="0"/>
              <a:cs typeface="Calibri" panose="020F0502020204030204" pitchFamily="34" charset="0"/>
            </a:endParaRPr>
          </a:p>
          <a:p>
            <a:r>
              <a:rPr lang="de-DE" sz="3600" dirty="0">
                <a:latin typeface="Aptos" panose="020B0004020202020204" pitchFamily="34" charset="0"/>
              </a:rPr>
              <a:t>Inhalte		</a:t>
            </a:r>
            <a:r>
              <a:rPr lang="de-DE" sz="3600" kern="100" dirty="0">
                <a:effectLst/>
                <a:latin typeface="Aptos" panose="020B0004020202020204" pitchFamily="34" charset="0"/>
                <a:ea typeface="Aptos" panose="020B0004020202020204" pitchFamily="34" charset="0"/>
                <a:cs typeface="Calibri" panose="020F0502020204030204" pitchFamily="34" charset="0"/>
              </a:rPr>
              <a:t>Der Arbeitskreis Grüner Wasserstoff beschäftigt sich mit dem 			Beitrag, den Wasserstoff zur Bewältigung der Klimakrise und zur 		Energiewende leisten kann sowie den damit verbundenen 			technischen und technologischen Fragestellungen, dem Stand der 		Forschung, sowie den politischen, gesellschaftlichen und 			wirtschaftlichen Auswirkungen.</a:t>
            </a:r>
            <a:br>
              <a:rPr lang="de-DE" sz="3600" kern="100" dirty="0">
                <a:effectLst/>
                <a:latin typeface="Aptos" panose="020B0004020202020204" pitchFamily="34" charset="0"/>
                <a:ea typeface="Aptos" panose="020B0004020202020204" pitchFamily="34" charset="0"/>
                <a:cs typeface="Calibri" panose="020F0502020204030204" pitchFamily="34" charset="0"/>
              </a:rPr>
            </a:br>
            <a:r>
              <a:rPr lang="de-DE" sz="3600" kern="100" dirty="0">
                <a:effectLst/>
                <a:latin typeface="Aptos" panose="020B0004020202020204" pitchFamily="34" charset="0"/>
                <a:ea typeface="Aptos" panose="020B0004020202020204" pitchFamily="34" charset="0"/>
                <a:cs typeface="Calibri" panose="020F0502020204030204" pitchFamily="34" charset="0"/>
              </a:rPr>
              <a:t>		Der Arbeitskreis ist mit den Wasserstoff-Lotsen Teil des Projekts 		H2-WANDEL (Teilprojekt H2-ToKnow). </a:t>
            </a:r>
            <a:endParaRPr lang="de-DE" sz="36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de-DE" sz="3600" dirty="0">
              <a:latin typeface="Aptos" panose="020B0004020202020204" pitchFamily="34" charset="0"/>
            </a:endParaRPr>
          </a:p>
          <a:p>
            <a:r>
              <a:rPr lang="de-DE" sz="3600" dirty="0">
                <a:latin typeface="Aptos" panose="020B0004020202020204" pitchFamily="34" charset="0"/>
              </a:rPr>
              <a:t>Arbeitsweise	</a:t>
            </a:r>
            <a:r>
              <a:rPr lang="de-DE" sz="3600" dirty="0">
                <a:effectLst/>
                <a:latin typeface="Aptos" panose="020B0004020202020204" pitchFamily="34" charset="0"/>
                <a:ea typeface="Aptos" panose="020B0004020202020204" pitchFamily="34" charset="0"/>
                <a:cs typeface="Calibri" panose="020F0502020204030204" pitchFamily="34" charset="0"/>
              </a:rPr>
              <a:t>Die Wasserstoff-Lotsen bilden sich eigenverantwortlich, inhaltlich 		und methodisch weiter, organisieren sich in regelmäßigen 			Arbeitstreffen und tauschen sich inhaltlich tiefergehend bei den 		H2-Stammtischen aus, beteiligen sich an Praxiseinsätze zum 			Austausch mit unterschiedlichen Zielgruppen (z. B. Schüler und 		Erwachsenenbildung), organisieren und beteiligen sich an 			Veranstaltung, wie die Vortragsreihe H2-Pioniere, Vorträge für die 		interessierte Bürgerschaft, Akademiewochen, Exkursionen, 			Schülerpraktika, Science Camps, Messen, Infostände, ….</a:t>
            </a:r>
          </a:p>
          <a:p>
            <a:endParaRPr lang="de-DE" sz="3600" dirty="0">
              <a:latin typeface="Aptos" panose="020B0004020202020204" pitchFamily="34" charset="0"/>
            </a:endParaRPr>
          </a:p>
          <a:p>
            <a:r>
              <a:rPr lang="de-DE" sz="3600" dirty="0">
                <a:latin typeface="Aptos" panose="020B0004020202020204" pitchFamily="34" charset="0"/>
              </a:rPr>
              <a:t>Ziele 		</a:t>
            </a:r>
            <a:r>
              <a:rPr lang="de-DE" sz="3600" dirty="0">
                <a:effectLst/>
                <a:latin typeface="Aptos" panose="020B0004020202020204" pitchFamily="34" charset="0"/>
                <a:ea typeface="Aptos" panose="020B0004020202020204" pitchFamily="34" charset="0"/>
                <a:cs typeface="Calibri" panose="020F0502020204030204" pitchFamily="34" charset="0"/>
              </a:rPr>
              <a:t>Der Arbeitskreis liefert einen umfassenden Beitrag zu 			Fragestellungen im Zusammenhang mit der Klimakrise und zur 			Energiewende.</a:t>
            </a:r>
            <a:r>
              <a:rPr lang="de-DE" sz="3600" dirty="0">
                <a:latin typeface="Aptos" panose="020B0004020202020204" pitchFamily="34" charset="0"/>
              </a:rPr>
              <a:t>	</a:t>
            </a:r>
          </a:p>
          <a:p>
            <a:endParaRPr lang="de-DE" sz="3600" dirty="0">
              <a:latin typeface="Aptos" panose="020B0004020202020204" pitchFamily="34" charset="0"/>
            </a:endParaRPr>
          </a:p>
          <a:p>
            <a:r>
              <a:rPr lang="de-DE" sz="3600" dirty="0">
                <a:latin typeface="Aptos" panose="020B0004020202020204" pitchFamily="34" charset="0"/>
              </a:rPr>
              <a:t>Motivation 		</a:t>
            </a:r>
            <a:r>
              <a:rPr lang="de-DE" sz="3600" dirty="0">
                <a:effectLst/>
                <a:latin typeface="Aptos" panose="020B0004020202020204" pitchFamily="34" charset="0"/>
                <a:ea typeface="Aptos" panose="020B0004020202020204" pitchFamily="34" charset="0"/>
                <a:cs typeface="Calibri" panose="020F0502020204030204" pitchFamily="34" charset="0"/>
              </a:rPr>
              <a:t>Der Arbeitskreis beschäftigt sich mit innovativen und modernen 		Technologien. Wir möchten neue Erkenntnisse gewinnen und diese 		an andere weitergeben. Uns motiviert unser Beitrag zu einer 			nachhaltigen Entwicklung für eine saubere und lebenswerte 			Zukunft</a:t>
            </a:r>
            <a:endParaRPr lang="de-DE" sz="3600" dirty="0">
              <a:latin typeface="Aptos" panose="020B0004020202020204" pitchFamily="34" charset="0"/>
            </a:endParaRPr>
          </a:p>
          <a:p>
            <a:r>
              <a:rPr lang="de-DE" sz="3600" dirty="0">
                <a:latin typeface="Aptos" panose="020B0004020202020204" pitchFamily="34" charset="0"/>
              </a:rPr>
              <a:t>	</a:t>
            </a:r>
          </a:p>
          <a:p>
            <a:r>
              <a:rPr lang="de-DE" sz="3600" dirty="0">
                <a:latin typeface="Aptos" panose="020B0004020202020204" pitchFamily="34" charset="0"/>
              </a:rPr>
              <a:t>Mitmachen		</a:t>
            </a:r>
            <a:r>
              <a:rPr lang="de-DE" sz="3600" dirty="0">
                <a:effectLst/>
                <a:latin typeface="Aptos" panose="020B0004020202020204" pitchFamily="34" charset="0"/>
                <a:ea typeface="Aptos" panose="020B0004020202020204" pitchFamily="34" charset="0"/>
                <a:cs typeface="Calibri" panose="020F0502020204030204" pitchFamily="34" charset="0"/>
              </a:rPr>
              <a:t>Mitmachen kann jeder, der unsere Begeisterung für das Thema Grüner 		Wasserstoff und erneuerbare Energien teilt und gerne ehrenamtlich als 		Multiplikator im Dialog zwischen Wissenschaft und Bürgerschaft tätig 		werden möchte. Vorwissen über Wasserstoff ist nicht erforderlich.</a:t>
            </a:r>
            <a:endParaRPr lang="de-DE" sz="3600" kern="100" dirty="0">
              <a:effectLst/>
              <a:latin typeface="Aptos" panose="020B0004020202020204" pitchFamily="34" charset="0"/>
              <a:ea typeface="Aptos" panose="020B0004020202020204" pitchFamily="34" charset="0"/>
              <a:cs typeface="Times New Roman" panose="02020603050405020304" pitchFamily="18" charset="0"/>
            </a:endParaRPr>
          </a:p>
          <a:p>
            <a:r>
              <a:rPr lang="de-DE" sz="4000" dirty="0">
                <a:latin typeface="Aptos" panose="020B0004020202020204" pitchFamily="34" charset="0"/>
              </a:rPr>
              <a:t>	</a:t>
            </a:r>
          </a:p>
        </p:txBody>
      </p:sp>
      <p:sp>
        <p:nvSpPr>
          <p:cNvPr id="20" name="Textfeld 19">
            <a:extLst>
              <a:ext uri="{FF2B5EF4-FFF2-40B4-BE49-F238E27FC236}">
                <a16:creationId xmlns:a16="http://schemas.microsoft.com/office/drawing/2014/main" id="{2F737301-6785-CB9E-92BC-448395E541EA}"/>
              </a:ext>
            </a:extLst>
          </p:cNvPr>
          <p:cNvSpPr txBox="1"/>
          <p:nvPr/>
        </p:nvSpPr>
        <p:spPr>
          <a:xfrm>
            <a:off x="828811" y="26621326"/>
            <a:ext cx="18983190" cy="1972207"/>
          </a:xfrm>
          <a:prstGeom prst="rect">
            <a:avLst/>
          </a:prstGeom>
          <a:noFill/>
          <a:ln>
            <a:solidFill>
              <a:srgbClr val="005E8C"/>
            </a:solidFill>
          </a:ln>
        </p:spPr>
        <p:txBody>
          <a:bodyPr wrap="square">
            <a:spAutoFit/>
          </a:bodyPr>
          <a:lstStyle/>
          <a:p>
            <a:pPr>
              <a:lnSpc>
                <a:spcPct val="115000"/>
              </a:lnSpc>
              <a:spcAft>
                <a:spcPts val="800"/>
              </a:spcAft>
            </a:pPr>
            <a:r>
              <a:rPr lang="de-DE" sz="3600" dirty="0">
                <a:effectLst/>
                <a:latin typeface="Aptos" panose="020B0004020202020204" pitchFamily="34" charset="0"/>
                <a:ea typeface="Aptos" panose="020B0004020202020204" pitchFamily="34" charset="0"/>
              </a:rPr>
              <a:t>Kontakt:</a:t>
            </a:r>
            <a:r>
              <a:rPr lang="de-DE" sz="3600" kern="100" dirty="0">
                <a:effectLst/>
                <a:latin typeface="Aptos" panose="020B0004020202020204" pitchFamily="34" charset="0"/>
                <a:ea typeface="Aptos" panose="020B0004020202020204" pitchFamily="34" charset="0"/>
                <a:cs typeface="Calibri" panose="020F0502020204030204" pitchFamily="34" charset="0"/>
              </a:rPr>
              <a:t>	</a:t>
            </a:r>
            <a:r>
              <a:rPr lang="de-DE" sz="3600" dirty="0">
                <a:effectLst/>
                <a:latin typeface="Aptos" panose="020B0004020202020204" pitchFamily="34" charset="0"/>
                <a:ea typeface="Aptos" panose="020B0004020202020204" pitchFamily="34" charset="0"/>
                <a:cs typeface="Calibri" panose="020F0502020204030204" pitchFamily="34" charset="0"/>
              </a:rPr>
              <a:t>Bei Interesse an einer Mitarbeit melden Sie sich gerne bei Dorothee Hoffmann (</a:t>
            </a:r>
            <a:r>
              <a:rPr lang="de-DE" sz="3600" u="sng" dirty="0">
                <a:solidFill>
                  <a:srgbClr val="467886"/>
                </a:solidFill>
                <a:effectLst/>
                <a:latin typeface="Aptos" panose="020B0004020202020204" pitchFamily="34" charset="0"/>
                <a:ea typeface="Aptos" panose="020B0004020202020204" pitchFamily="34" charset="0"/>
                <a:cs typeface="Calibri" panose="020F0502020204030204" pitchFamily="34" charset="0"/>
                <a:hlinkClick r:id="rId7"/>
              </a:rPr>
              <a:t>dorothee.hoffmann@uni-ulm.de</a:t>
            </a:r>
            <a:r>
              <a:rPr lang="de-DE" sz="3600" dirty="0">
                <a:effectLst/>
                <a:latin typeface="Aptos" panose="020B0004020202020204" pitchFamily="34" charset="0"/>
                <a:ea typeface="Aptos" panose="020B0004020202020204" pitchFamily="34" charset="0"/>
                <a:cs typeface="Calibri" panose="020F0502020204030204" pitchFamily="34" charset="0"/>
              </a:rPr>
              <a:t>) oder einem der beiden Sprecher Jürgen Kotter (</a:t>
            </a:r>
            <a:r>
              <a:rPr lang="de-DE" sz="3600" u="sng" dirty="0">
                <a:solidFill>
                  <a:srgbClr val="467886"/>
                </a:solidFill>
                <a:effectLst/>
                <a:latin typeface="Aptos" panose="020B0004020202020204" pitchFamily="34" charset="0"/>
                <a:ea typeface="Aptos" panose="020B0004020202020204" pitchFamily="34" charset="0"/>
                <a:cs typeface="Calibri" panose="020F0502020204030204" pitchFamily="34" charset="0"/>
                <a:hlinkClick r:id="rId8"/>
              </a:rPr>
              <a:t>juergen.kotter@uni-ulm.de</a:t>
            </a:r>
            <a:r>
              <a:rPr lang="de-DE" sz="3600" dirty="0">
                <a:effectLst/>
                <a:latin typeface="Aptos" panose="020B0004020202020204" pitchFamily="34" charset="0"/>
                <a:ea typeface="Aptos" panose="020B0004020202020204" pitchFamily="34" charset="0"/>
                <a:cs typeface="Calibri" panose="020F0502020204030204" pitchFamily="34" charset="0"/>
              </a:rPr>
              <a:t>) und Harald </a:t>
            </a:r>
            <a:r>
              <a:rPr lang="de-DE" sz="3600" dirty="0" err="1">
                <a:effectLst/>
                <a:latin typeface="Aptos" panose="020B0004020202020204" pitchFamily="34" charset="0"/>
                <a:ea typeface="Aptos" panose="020B0004020202020204" pitchFamily="34" charset="0"/>
                <a:cs typeface="Calibri" panose="020F0502020204030204" pitchFamily="34" charset="0"/>
              </a:rPr>
              <a:t>Krbecek</a:t>
            </a:r>
            <a:r>
              <a:rPr lang="de-DE" sz="3600" dirty="0">
                <a:effectLst/>
                <a:latin typeface="Aptos" panose="020B0004020202020204" pitchFamily="34" charset="0"/>
                <a:ea typeface="Aptos" panose="020B0004020202020204" pitchFamily="34" charset="0"/>
                <a:cs typeface="Calibri" panose="020F0502020204030204" pitchFamily="34" charset="0"/>
              </a:rPr>
              <a:t> (</a:t>
            </a:r>
            <a:r>
              <a:rPr lang="de-DE" sz="3600" u="sng" dirty="0">
                <a:solidFill>
                  <a:srgbClr val="467886"/>
                </a:solidFill>
                <a:effectLst/>
                <a:latin typeface="Aptos" panose="020B0004020202020204" pitchFamily="34" charset="0"/>
                <a:ea typeface="Aptos" panose="020B0004020202020204" pitchFamily="34" charset="0"/>
                <a:cs typeface="Calibri" panose="020F0502020204030204" pitchFamily="34" charset="0"/>
                <a:hlinkClick r:id="rId9"/>
              </a:rPr>
              <a:t>harald.krbecek@uni-ulm.de</a:t>
            </a:r>
            <a:r>
              <a:rPr lang="de-DE" sz="3600" dirty="0">
                <a:effectLst/>
                <a:latin typeface="Aptos" panose="020B0004020202020204" pitchFamily="34" charset="0"/>
                <a:ea typeface="Aptos" panose="020B0004020202020204" pitchFamily="34" charset="0"/>
                <a:cs typeface="Calibri" panose="020F0502020204030204" pitchFamily="34" charset="0"/>
              </a:rPr>
              <a:t>).</a:t>
            </a:r>
            <a:endParaRPr lang="de-DE" sz="3600" dirty="0">
              <a:latin typeface="Aptos" panose="020B0004020202020204" pitchFamily="34" charset="0"/>
            </a:endParaRPr>
          </a:p>
        </p:txBody>
      </p:sp>
      <p:grpSp>
        <p:nvGrpSpPr>
          <p:cNvPr id="2" name="Gruppieren 1">
            <a:extLst>
              <a:ext uri="{FF2B5EF4-FFF2-40B4-BE49-F238E27FC236}">
                <a16:creationId xmlns:a16="http://schemas.microsoft.com/office/drawing/2014/main" id="{3EF57C88-92EF-C971-667F-CD37936F84D4}"/>
              </a:ext>
            </a:extLst>
          </p:cNvPr>
          <p:cNvGrpSpPr/>
          <p:nvPr/>
        </p:nvGrpSpPr>
        <p:grpSpPr>
          <a:xfrm>
            <a:off x="890644" y="2537184"/>
            <a:ext cx="2805056" cy="2782069"/>
            <a:chOff x="7959774" y="5112943"/>
            <a:chExt cx="648000" cy="648000"/>
          </a:xfrm>
        </p:grpSpPr>
        <p:sp>
          <p:nvSpPr>
            <p:cNvPr id="4" name="Ellipse 3">
              <a:extLst>
                <a:ext uri="{FF2B5EF4-FFF2-40B4-BE49-F238E27FC236}">
                  <a16:creationId xmlns:a16="http://schemas.microsoft.com/office/drawing/2014/main" id="{8F0F9047-7221-80F7-13D4-B101D39659B5}"/>
                </a:ext>
              </a:extLst>
            </p:cNvPr>
            <p:cNvSpPr/>
            <p:nvPr/>
          </p:nvSpPr>
          <p:spPr>
            <a:xfrm>
              <a:off x="7959774" y="5112943"/>
              <a:ext cx="648000" cy="648000"/>
            </a:xfrm>
            <a:prstGeom prst="ellipse">
              <a:avLst/>
            </a:prstGeom>
            <a:solidFill>
              <a:srgbClr val="696E9F"/>
            </a:soli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de-DE" dirty="0"/>
            </a:p>
          </p:txBody>
        </p:sp>
        <p:grpSp>
          <p:nvGrpSpPr>
            <p:cNvPr id="6" name="Gruppieren 5">
              <a:extLst>
                <a:ext uri="{FF2B5EF4-FFF2-40B4-BE49-F238E27FC236}">
                  <a16:creationId xmlns:a16="http://schemas.microsoft.com/office/drawing/2014/main" id="{216413F4-CAE1-B274-C28F-DF854F72BBE7}"/>
                </a:ext>
              </a:extLst>
            </p:cNvPr>
            <p:cNvGrpSpPr/>
            <p:nvPr/>
          </p:nvGrpSpPr>
          <p:grpSpPr>
            <a:xfrm>
              <a:off x="7959774" y="5112943"/>
              <a:ext cx="637132" cy="648000"/>
              <a:chOff x="1971990" y="4780805"/>
              <a:chExt cx="427513" cy="427513"/>
            </a:xfrm>
          </p:grpSpPr>
          <p:pic>
            <p:nvPicPr>
              <p:cNvPr id="10" name="Grafik 9" descr="Pfeil Kreis mit einfarbiger Füllung">
                <a:extLst>
                  <a:ext uri="{FF2B5EF4-FFF2-40B4-BE49-F238E27FC236}">
                    <a16:creationId xmlns:a16="http://schemas.microsoft.com/office/drawing/2014/main" id="{109679BF-61D3-35FC-9707-8422EAF62361}"/>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971990" y="4780805"/>
                <a:ext cx="427513" cy="427513"/>
              </a:xfrm>
              <a:prstGeom prst="rect">
                <a:avLst/>
              </a:prstGeom>
            </p:spPr>
          </p:pic>
          <p:pic>
            <p:nvPicPr>
              <p:cNvPr id="11" name="Grafik 10">
                <a:extLst>
                  <a:ext uri="{FF2B5EF4-FFF2-40B4-BE49-F238E27FC236}">
                    <a16:creationId xmlns:a16="http://schemas.microsoft.com/office/drawing/2014/main" id="{68A28BB9-FAE4-3D87-B162-C3BE0CFB2F6F}"/>
                  </a:ext>
                </a:extLst>
              </p:cNvPr>
              <p:cNvPicPr>
                <a:picLocks noChangeAspect="1"/>
              </p:cNvPicPr>
              <p:nvPr/>
            </p:nvPicPr>
            <p:blipFill>
              <a:blip r:embed="rId12"/>
              <a:stretch>
                <a:fillRect/>
              </a:stretch>
            </p:blipFill>
            <p:spPr>
              <a:xfrm>
                <a:off x="2117564" y="4927638"/>
                <a:ext cx="144279" cy="133845"/>
              </a:xfrm>
              <a:prstGeom prst="rect">
                <a:avLst/>
              </a:prstGeom>
              <a:noFill/>
              <a:ln>
                <a:noFill/>
              </a:ln>
            </p:spPr>
          </p:pic>
        </p:grpSp>
      </p:grpSp>
    </p:spTree>
    <p:extLst>
      <p:ext uri="{BB962C8B-B14F-4D97-AF65-F5344CB8AC3E}">
        <p14:creationId xmlns:p14="http://schemas.microsoft.com/office/powerpoint/2010/main" val="36960205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401</Words>
  <Application>Microsoft Office PowerPoint</Application>
  <PresentationFormat>Benutzerdefiniert</PresentationFormat>
  <Paragraphs>17</Paragraphs>
  <Slides>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vt:i4>
      </vt:variant>
    </vt:vector>
  </HeadingPairs>
  <TitlesOfParts>
    <vt:vector size="7" baseType="lpstr">
      <vt:lpstr>Aptos</vt:lpstr>
      <vt:lpstr>Arial</vt:lpstr>
      <vt:lpstr>Calibri</vt:lpstr>
      <vt:lpstr>Calibri Light</vt:lpstr>
      <vt:lpstr>Fira Sans</vt:lpstr>
      <vt:lpstr>Office Theme</vt:lpstr>
      <vt:lpstr>PowerPoint-Präsentation</vt:lpstr>
    </vt:vector>
  </TitlesOfParts>
  <Company>Universität Ulm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Theresa Gräfe</dc:creator>
  <cp:lastModifiedBy>lgrieser</cp:lastModifiedBy>
  <cp:revision>280</cp:revision>
  <cp:lastPrinted>2026-04-16T08:04:43Z</cp:lastPrinted>
  <dcterms:created xsi:type="dcterms:W3CDTF">2020-09-22T10:36:19Z</dcterms:created>
  <dcterms:modified xsi:type="dcterms:W3CDTF">2026-04-21T06:15:30Z</dcterms:modified>
</cp:coreProperties>
</file>