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Lst>
  <p:sldSz cx="21383625" cy="30275213"/>
  <p:notesSz cx="6797675" cy="9928225"/>
  <p:defaultTextStyle>
    <a:defPPr>
      <a:defRPr lang="de-DE"/>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50" userDrawn="1">
          <p15:clr>
            <a:srgbClr val="A4A3A4"/>
          </p15:clr>
        </p15:guide>
        <p15:guide id="2" pos="811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helf" initials="a" lastIdx="5" clrIdx="0">
    <p:extLst>
      <p:ext uri="{19B8F6BF-5375-455C-9EA6-DF929625EA0E}">
        <p15:presenceInfo xmlns:p15="http://schemas.microsoft.com/office/powerpoint/2012/main" userId="023e900d6f17189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005E8C"/>
    <a:srgbClr val="3D7B01"/>
    <a:srgbClr val="990099"/>
    <a:srgbClr val="9479A8"/>
    <a:srgbClr val="2C9358"/>
    <a:srgbClr val="326706"/>
    <a:srgbClr val="2B8856"/>
    <a:srgbClr val="B2B265"/>
    <a:srgbClr val="D9EE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25" d="100"/>
          <a:sy n="25" d="100"/>
        </p:scale>
        <p:origin x="3090" y="96"/>
      </p:cViewPr>
      <p:guideLst>
        <p:guide orient="horz" pos="4750"/>
        <p:guide pos="811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de-DE"/>
              <a:t>Titelmasterformat durch Klicken bearbeiten</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559987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65647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83103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729181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de-DE"/>
              <a:t>Titelmasterformat durch Klicken bearbeiten</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06458434-4BC7-40CF-91A1-51B3684D20D9}" type="datetimeFigureOut">
              <a:rPr lang="de-DE" smtClean="0"/>
              <a:t>20.04.2026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8128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06458434-4BC7-40CF-91A1-51B3684D20D9}" type="datetimeFigureOut">
              <a:rPr lang="de-DE" smtClean="0"/>
              <a:t>20.04.2026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11551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4" name="Content Placeholder 3"/>
          <p:cNvSpPr>
            <a:spLocks noGrp="1"/>
          </p:cNvSpPr>
          <p:nvPr>
            <p:ph sz="half" idx="2"/>
          </p:nvPr>
        </p:nvSpPr>
        <p:spPr>
          <a:xfrm>
            <a:off x="1472912" y="11058863"/>
            <a:ext cx="9046274"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6" name="Content Placeholder 5"/>
          <p:cNvSpPr>
            <a:spLocks noGrp="1"/>
          </p:cNvSpPr>
          <p:nvPr>
            <p:ph sz="quarter" idx="4"/>
          </p:nvPr>
        </p:nvSpPr>
        <p:spPr>
          <a:xfrm>
            <a:off x="10825461" y="11058863"/>
            <a:ext cx="9090826"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6458434-4BC7-40CF-91A1-51B3684D20D9}" type="datetimeFigureOut">
              <a:rPr lang="de-DE" smtClean="0"/>
              <a:t>20.04.2026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886894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06458434-4BC7-40CF-91A1-51B3684D20D9}" type="datetimeFigureOut">
              <a:rPr lang="de-DE" smtClean="0"/>
              <a:t>20.04.2026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63576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58434-4BC7-40CF-91A1-51B3684D20D9}" type="datetimeFigureOut">
              <a:rPr lang="de-DE" smtClean="0"/>
              <a:t>20.04.2026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759959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20.04.2026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68060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de-DE"/>
              <a:t>Bild durch Klicken auf Symbol hinzufügen</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20.04.2026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44751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06458434-4BC7-40CF-91A1-51B3684D20D9}" type="datetimeFigureOut">
              <a:rPr lang="de-DE" smtClean="0"/>
              <a:t>20.04.2026</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122823DF-FC66-463D-B13A-FD943F7F3B4B}" type="slidenum">
              <a:rPr lang="de-DE" smtClean="0"/>
              <a:t>‹Nr.›</a:t>
            </a:fld>
            <a:endParaRPr lang="de-DE"/>
          </a:p>
        </p:txBody>
      </p:sp>
    </p:spTree>
    <p:extLst>
      <p:ext uri="{BB962C8B-B14F-4D97-AF65-F5344CB8AC3E}">
        <p14:creationId xmlns:p14="http://schemas.microsoft.com/office/powerpoint/2010/main" val="25361093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Grafik 18"/>
          <p:cNvPicPr>
            <a:picLocks/>
          </p:cNvPicPr>
          <p:nvPr/>
        </p:nvPicPr>
        <p:blipFill>
          <a:blip r:embed="rId2"/>
          <a:stretch>
            <a:fillRect/>
          </a:stretch>
        </p:blipFill>
        <p:spPr>
          <a:xfrm>
            <a:off x="-198843" y="29015213"/>
            <a:ext cx="21850595" cy="1260000"/>
          </a:xfrm>
          <a:prstGeom prst="rect">
            <a:avLst/>
          </a:prstGeom>
        </p:spPr>
      </p:pic>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662" y="29341246"/>
            <a:ext cx="1440001" cy="684000"/>
          </a:xfrm>
          <a:prstGeom prst="rect">
            <a:avLst/>
          </a:prstGeom>
        </p:spPr>
      </p:pic>
      <p:sp>
        <p:nvSpPr>
          <p:cNvPr id="23" name="Textfeld 22"/>
          <p:cNvSpPr txBox="1"/>
          <p:nvPr/>
        </p:nvSpPr>
        <p:spPr>
          <a:xfrm>
            <a:off x="2559415" y="29645213"/>
            <a:ext cx="16242057" cy="400110"/>
          </a:xfrm>
          <a:prstGeom prst="rect">
            <a:avLst/>
          </a:prstGeom>
          <a:noFill/>
        </p:spPr>
        <p:txBody>
          <a:bodyPr wrap="square" rtlCol="0">
            <a:spAutoFit/>
          </a:bodyPr>
          <a:lstStyle/>
          <a:p>
            <a:pPr algn="ctr"/>
            <a:r>
              <a:rPr lang="de-DE" sz="2000" dirty="0">
                <a:solidFill>
                  <a:schemeClr val="bg1"/>
                </a:solidFill>
                <a:latin typeface="Fira Sans" panose="020B0503050000020004" pitchFamily="34" charset="0"/>
                <a:ea typeface="Fira Sans" panose="020B0503050000020004" pitchFamily="34" charset="0"/>
              </a:rPr>
              <a:t>Universität Ulm | Zentrum für Allgemeine Wissenschaftliche Weiterbildung (</a:t>
            </a:r>
            <a:r>
              <a:rPr lang="de-DE" sz="2000" dirty="0" err="1">
                <a:solidFill>
                  <a:schemeClr val="bg1"/>
                </a:solidFill>
                <a:latin typeface="Fira Sans" panose="020B0503050000020004" pitchFamily="34" charset="0"/>
                <a:ea typeface="Fira Sans" panose="020B0503050000020004" pitchFamily="34" charset="0"/>
              </a:rPr>
              <a:t>ZAWiW</a:t>
            </a:r>
            <a:r>
              <a:rPr lang="de-DE" sz="2000" dirty="0">
                <a:solidFill>
                  <a:schemeClr val="bg1"/>
                </a:solidFill>
                <a:latin typeface="Fira Sans" panose="020B0503050000020004" pitchFamily="34" charset="0"/>
                <a:ea typeface="Fira Sans" panose="020B0503050000020004" pitchFamily="34" charset="0"/>
              </a:rPr>
              <a:t>)  | Albert-Einstein-Allee 11 | 89081 Ulm | www.zawiw.de</a:t>
            </a:r>
          </a:p>
        </p:txBody>
      </p:sp>
      <p:pic>
        <p:nvPicPr>
          <p:cNvPr id="26" name="Grafik 25"/>
          <p:cNvPicPr>
            <a:picLocks noChangeAspect="1"/>
          </p:cNvPicPr>
          <p:nvPr/>
        </p:nvPicPr>
        <p:blipFill rotWithShape="1">
          <a:blip r:embed="rId4"/>
          <a:srcRect l="349" t="22330" r="2015" b="45807"/>
          <a:stretch/>
        </p:blipFill>
        <p:spPr>
          <a:xfrm flipV="1">
            <a:off x="-198842" y="28749791"/>
            <a:ext cx="21850594" cy="341488"/>
          </a:xfrm>
          <a:prstGeom prst="rect">
            <a:avLst/>
          </a:prstGeom>
        </p:spPr>
      </p:pic>
      <p:pic>
        <p:nvPicPr>
          <p:cNvPr id="3" name="Grafik 2">
            <a:extLst>
              <a:ext uri="{FF2B5EF4-FFF2-40B4-BE49-F238E27FC236}">
                <a16:creationId xmlns:a16="http://schemas.microsoft.com/office/drawing/2014/main" id="{5599D54E-2CCB-4C5F-BB87-925EF201FF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369395" y="461360"/>
            <a:ext cx="5198509" cy="1475916"/>
          </a:xfrm>
          <a:prstGeom prst="rect">
            <a:avLst/>
          </a:prstGeom>
        </p:spPr>
      </p:pic>
      <p:pic>
        <p:nvPicPr>
          <p:cNvPr id="18" name="Grafik 17">
            <a:extLst>
              <a:ext uri="{FF2B5EF4-FFF2-40B4-BE49-F238E27FC236}">
                <a16:creationId xmlns:a16="http://schemas.microsoft.com/office/drawing/2014/main" id="{7118A238-2746-4DBB-9FD6-9E5A9BFC8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397656" y="28870500"/>
            <a:ext cx="1260000" cy="1260000"/>
          </a:xfrm>
          <a:prstGeom prst="rect">
            <a:avLst/>
          </a:prstGeom>
        </p:spPr>
      </p:pic>
      <p:sp>
        <p:nvSpPr>
          <p:cNvPr id="77" name="Rechteck 76">
            <a:extLst>
              <a:ext uri="{FF2B5EF4-FFF2-40B4-BE49-F238E27FC236}">
                <a16:creationId xmlns:a16="http://schemas.microsoft.com/office/drawing/2014/main" id="{08446958-95AB-4F91-A6DF-15CD953529B7}"/>
              </a:ext>
            </a:extLst>
          </p:cNvPr>
          <p:cNvSpPr/>
          <p:nvPr/>
        </p:nvSpPr>
        <p:spPr>
          <a:xfrm>
            <a:off x="-198843" y="2537185"/>
            <a:ext cx="21913751" cy="2782069"/>
          </a:xfrm>
          <a:prstGeom prst="rect">
            <a:avLst/>
          </a:prstGeom>
          <a:solidFill>
            <a:srgbClr val="005E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r>
              <a:rPr lang="de-DE" sz="6000" b="1" dirty="0">
                <a:solidFill>
                  <a:schemeClr val="bg1">
                    <a:lumMod val="75000"/>
                  </a:schemeClr>
                </a:solidFill>
              </a:rPr>
              <a:t>AK Lebensgestaltung im Alter </a:t>
            </a:r>
          </a:p>
        </p:txBody>
      </p:sp>
      <p:sp>
        <p:nvSpPr>
          <p:cNvPr id="29" name="Rechteck: abgerundete Ecken 28">
            <a:extLst>
              <a:ext uri="{FF2B5EF4-FFF2-40B4-BE49-F238E27FC236}">
                <a16:creationId xmlns:a16="http://schemas.microsoft.com/office/drawing/2014/main" id="{8935A951-5A0F-49AC-9759-307DBC2FA682}"/>
              </a:ext>
            </a:extLst>
          </p:cNvPr>
          <p:cNvSpPr/>
          <p:nvPr/>
        </p:nvSpPr>
        <p:spPr>
          <a:xfrm>
            <a:off x="815721" y="4205186"/>
            <a:ext cx="19726004" cy="4840531"/>
          </a:xfrm>
          <a:prstGeom prst="roundRect">
            <a:avLst>
              <a:gd name="adj" fmla="val 10000"/>
            </a:avLst>
          </a:prstGeom>
          <a:noFill/>
          <a:ln w="57150">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spcBef>
                <a:spcPts val="600"/>
              </a:spcBef>
              <a:spcAft>
                <a:spcPts val="1800"/>
              </a:spcAft>
            </a:pPr>
            <a:endParaRPr lang="de-DE" sz="3200" b="1" dirty="0">
              <a:solidFill>
                <a:schemeClr val="bg2">
                  <a:lumMod val="10000"/>
                </a:schemeClr>
              </a:solidFill>
              <a:latin typeface="Fira Sans" panose="020B0503050000020004" pitchFamily="34" charset="0"/>
              <a:ea typeface="Fira Sans" panose="020B0503050000020004" pitchFamily="34" charset="0"/>
              <a:cs typeface="Arial" panose="020B0604020202020204" pitchFamily="34" charset="0"/>
            </a:endParaRPr>
          </a:p>
        </p:txBody>
      </p:sp>
      <p:sp>
        <p:nvSpPr>
          <p:cNvPr id="14" name="Textfeld 13">
            <a:extLst>
              <a:ext uri="{FF2B5EF4-FFF2-40B4-BE49-F238E27FC236}">
                <a16:creationId xmlns:a16="http://schemas.microsoft.com/office/drawing/2014/main" id="{1C1AB8C1-FC67-CCBA-2D03-CE224E3012F9}"/>
              </a:ext>
            </a:extLst>
          </p:cNvPr>
          <p:cNvSpPr txBox="1"/>
          <p:nvPr/>
        </p:nvSpPr>
        <p:spPr>
          <a:xfrm>
            <a:off x="1536662" y="5426790"/>
            <a:ext cx="19005063" cy="21267360"/>
          </a:xfrm>
          <a:prstGeom prst="rect">
            <a:avLst/>
          </a:prstGeom>
          <a:noFill/>
        </p:spPr>
        <p:txBody>
          <a:bodyPr wrap="square">
            <a:spAutoFit/>
          </a:bodyPr>
          <a:lstStyle/>
          <a:p>
            <a:endParaRPr lang="de-DE" sz="4000" dirty="0"/>
          </a:p>
          <a:p>
            <a:endParaRPr lang="de-DE" sz="4000" dirty="0"/>
          </a:p>
          <a:p>
            <a:r>
              <a:rPr lang="de-DE" sz="3600" dirty="0">
                <a:latin typeface="Aptos" panose="020B0004020202020204" pitchFamily="34" charset="0"/>
              </a:rPr>
              <a:t>Teilnehmende	</a:t>
            </a:r>
            <a:r>
              <a:rPr lang="de-DE" sz="3600" dirty="0">
                <a:effectLst/>
                <a:latin typeface="Aptos" panose="020B0004020202020204" pitchFamily="34" charset="0"/>
                <a:ea typeface="Aptos" panose="020B0004020202020204" pitchFamily="34" charset="0"/>
                <a:cs typeface="Calibri" panose="020F0502020204030204" pitchFamily="34" charset="0"/>
              </a:rPr>
              <a:t>Bildungsinteressierte in der nachberuflichen Lebensphase</a:t>
            </a:r>
          </a:p>
          <a:p>
            <a:endParaRPr lang="de-DE" sz="3600" dirty="0">
              <a:latin typeface="Aptos" panose="020B0004020202020204" pitchFamily="34" charset="0"/>
            </a:endParaRPr>
          </a:p>
          <a:p>
            <a:r>
              <a:rPr lang="de-DE" sz="3600" dirty="0">
                <a:latin typeface="Aptos" panose="020B0004020202020204" pitchFamily="34" charset="0"/>
              </a:rPr>
              <a:t>Inhalte		</a:t>
            </a:r>
            <a:r>
              <a:rPr lang="de-DE" sz="3600" dirty="0">
                <a:effectLst/>
                <a:latin typeface="Aptos" panose="020B0004020202020204" pitchFamily="34" charset="0"/>
                <a:ea typeface="Aptos" panose="020B0004020202020204" pitchFamily="34" charset="0"/>
                <a:cs typeface="Calibri" panose="020F0502020204030204" pitchFamily="34" charset="0"/>
              </a:rPr>
              <a:t>Bildung im Alter, Geragogik, aber auch Technik im Alter bzw. 			digitale Bildungsangebote; weitere Themen waren Vorbereitung 		auf die Pflege, Freundschaft im Alter</a:t>
            </a:r>
          </a:p>
          <a:p>
            <a:endParaRPr lang="de-DE" sz="3600" dirty="0">
              <a:latin typeface="Aptos" panose="020B0004020202020204" pitchFamily="34" charset="0"/>
            </a:endParaRPr>
          </a:p>
          <a:p>
            <a:r>
              <a:rPr lang="de-DE" sz="3600" dirty="0">
                <a:latin typeface="Aptos" panose="020B0004020202020204" pitchFamily="34" charset="0"/>
              </a:rPr>
              <a:t>Arbeitsweise	</a:t>
            </a:r>
            <a:r>
              <a:rPr lang="de-DE" sz="3600" dirty="0">
                <a:effectLst/>
                <a:latin typeface="Aptos" panose="020B0004020202020204" pitchFamily="34" charset="0"/>
                <a:ea typeface="Aptos" panose="020B0004020202020204" pitchFamily="34" charset="0"/>
                <a:cs typeface="Calibri" panose="020F0502020204030204" pitchFamily="34" charset="0"/>
              </a:rPr>
              <a:t>Wir treffen uns regelmäßig einmal im Monat im Plenum und 			arbeiten zudem in Untergruppen; zudem setzen wir uns derzeit 			mit Texten, Studien und Fachbüchern selbstbestimmt und 			eigenverantwortlich (zu Hause) auseinander, bringen eigene 			Erfahrungen mit und diskutieren im Plenum darüber. In den 			Untergruppen gestalten wir auch selbst Angebote (z.B. zu 			digitaler Technik im Betreuten Wohnen), führen Befragungen 			durch; zudem nehmen wir aktiv an Seminaren mit Studierenden 		teil und kommen so in den Austausch mit anderen 			Generationen. </a:t>
            </a:r>
            <a:endParaRPr lang="de-DE" sz="3600" dirty="0">
              <a:latin typeface="Aptos" panose="020B0004020202020204" pitchFamily="34" charset="0"/>
            </a:endParaRPr>
          </a:p>
          <a:p>
            <a:endParaRPr lang="de-DE" sz="3600" dirty="0">
              <a:latin typeface="Aptos" panose="020B0004020202020204" pitchFamily="34" charset="0"/>
            </a:endParaRPr>
          </a:p>
          <a:p>
            <a:r>
              <a:rPr lang="de-DE" sz="3600" dirty="0">
                <a:latin typeface="Aptos" panose="020B0004020202020204" pitchFamily="34" charset="0"/>
              </a:rPr>
              <a:t>Ziele 		</a:t>
            </a:r>
            <a:r>
              <a:rPr lang="de-DE" sz="3600" dirty="0">
                <a:effectLst/>
                <a:latin typeface="Aptos" panose="020B0004020202020204" pitchFamily="34" charset="0"/>
                <a:ea typeface="Aptos" panose="020B0004020202020204" pitchFamily="34" charset="0"/>
                <a:cs typeface="Calibri" panose="020F0502020204030204" pitchFamily="34" charset="0"/>
              </a:rPr>
              <a:t>Erarbeitung von wissenschaftlichen Inhalten und Austausch in 			der Gruppe über unterschiedliche Aspekte der 				Lebensgestaltung im Alter und einem erfüllten „Ruhestand“. 			Wir entwickeln Handlungsmöglichkeiten für uns selbst und 			andere, dazu geben wir unsere Ergebnisse auf unterschiedliche 		Weise weiter (z.B. in Arbeitsgruppen bei der Akademie, 			Forschungsposter)</a:t>
            </a:r>
          </a:p>
          <a:p>
            <a:endParaRPr lang="de-DE" sz="3600" dirty="0">
              <a:latin typeface="Aptos" panose="020B0004020202020204" pitchFamily="34" charset="0"/>
            </a:endParaRPr>
          </a:p>
          <a:p>
            <a:r>
              <a:rPr lang="de-DE" sz="3600" dirty="0">
                <a:latin typeface="Aptos" panose="020B0004020202020204" pitchFamily="34" charset="0"/>
              </a:rPr>
              <a:t>Motivation		</a:t>
            </a:r>
            <a:r>
              <a:rPr lang="de-DE" sz="3600" dirty="0">
                <a:effectLst/>
                <a:latin typeface="Aptos" panose="020B0004020202020204" pitchFamily="34" charset="0"/>
                <a:ea typeface="Aptos" panose="020B0004020202020204" pitchFamily="34" charset="0"/>
                <a:cs typeface="Calibri" panose="020F0502020204030204" pitchFamily="34" charset="0"/>
              </a:rPr>
              <a:t>Sich Gedanken zu machen über ein selbstbestimmtes, aktives 			und sinnvolles Leben, für sich selbst und andere; wir 			empfinden die bewusste Beschäftigung mit unserem 			Lebensabschnitt (drittes Alter) und den Austausch darüber als 			bereichernd; wollen neue Ideen verinnerlichen, und genießen 			den wertschätzenden Umgang miteinander.</a:t>
            </a:r>
          </a:p>
          <a:p>
            <a:endParaRPr lang="de-DE" sz="3600" dirty="0">
              <a:latin typeface="Aptos" panose="020B0004020202020204" pitchFamily="34" charset="0"/>
            </a:endParaRPr>
          </a:p>
          <a:p>
            <a:r>
              <a:rPr lang="de-DE" sz="3600" dirty="0">
                <a:latin typeface="Aptos" panose="020B0004020202020204" pitchFamily="34" charset="0"/>
              </a:rPr>
              <a:t>Mitmachen		</a:t>
            </a:r>
            <a:r>
              <a:rPr lang="de-DE" sz="3600" dirty="0">
                <a:effectLst/>
                <a:latin typeface="Aptos" panose="020B0004020202020204" pitchFamily="34" charset="0"/>
                <a:ea typeface="Aptos" panose="020B0004020202020204" pitchFamily="34" charset="0"/>
                <a:cs typeface="Calibri" panose="020F0502020204030204" pitchFamily="34" charset="0"/>
              </a:rPr>
              <a:t>kann jede/jeder mit Interesse, Neugierde</a:t>
            </a:r>
            <a:r>
              <a:rPr lang="de-DE" sz="3600" dirty="0">
                <a:latin typeface="Aptos" panose="020B0004020202020204" pitchFamily="34" charset="0"/>
                <a:ea typeface="Aptos" panose="020B0004020202020204" pitchFamily="34" charset="0"/>
                <a:cs typeface="Calibri" panose="020F0502020204030204" pitchFamily="34" charset="0"/>
              </a:rPr>
              <a:t> und </a:t>
            </a:r>
            <a:r>
              <a:rPr lang="de-DE" sz="3600" dirty="0">
                <a:effectLst/>
                <a:latin typeface="Aptos" panose="020B0004020202020204" pitchFamily="34" charset="0"/>
                <a:ea typeface="Aptos" panose="020B0004020202020204" pitchFamily="34" charset="0"/>
                <a:cs typeface="Calibri" panose="020F0502020204030204" pitchFamily="34" charset="0"/>
              </a:rPr>
              <a:t>der Bereitschaft sich mit 		wissenschaftlichen Texten auseinander zu setzen und gemeinsam in 		der Gruppe ohne Leistungsdruck zu lernen. Wir pflegen eine offene 		Atmosphäre und freuen uns auf Dich!</a:t>
            </a:r>
            <a:endParaRPr lang="de-DE" sz="3600" dirty="0">
              <a:latin typeface="Aptos" panose="020B0004020202020204" pitchFamily="34" charset="0"/>
            </a:endParaRPr>
          </a:p>
        </p:txBody>
      </p:sp>
      <p:sp>
        <p:nvSpPr>
          <p:cNvPr id="20" name="Textfeld 19">
            <a:extLst>
              <a:ext uri="{FF2B5EF4-FFF2-40B4-BE49-F238E27FC236}">
                <a16:creationId xmlns:a16="http://schemas.microsoft.com/office/drawing/2014/main" id="{2F737301-6785-CB9E-92BC-448395E541EA}"/>
              </a:ext>
            </a:extLst>
          </p:cNvPr>
          <p:cNvSpPr txBox="1"/>
          <p:nvPr/>
        </p:nvSpPr>
        <p:spPr>
          <a:xfrm>
            <a:off x="1523902" y="26814859"/>
            <a:ext cx="18309642" cy="1754326"/>
          </a:xfrm>
          <a:prstGeom prst="rect">
            <a:avLst/>
          </a:prstGeom>
          <a:noFill/>
          <a:ln>
            <a:solidFill>
              <a:srgbClr val="005E8C"/>
            </a:solidFill>
          </a:ln>
        </p:spPr>
        <p:txBody>
          <a:bodyPr wrap="square">
            <a:spAutoFit/>
          </a:bodyPr>
          <a:lstStyle/>
          <a:p>
            <a:r>
              <a:rPr lang="de-DE" sz="3600" dirty="0">
                <a:effectLst/>
                <a:latin typeface="Aptos" panose="020B0004020202020204" pitchFamily="34" charset="0"/>
                <a:ea typeface="Aptos" panose="020B0004020202020204" pitchFamily="34" charset="0"/>
              </a:rPr>
              <a:t>Kontakt: 		</a:t>
            </a:r>
            <a:r>
              <a:rPr lang="de-DE" sz="3600" u="sng" kern="100" dirty="0">
                <a:solidFill>
                  <a:srgbClr val="467886"/>
                </a:solidFill>
                <a:effectLst/>
                <a:latin typeface="Aptos" panose="020B0004020202020204" pitchFamily="34" charset="0"/>
                <a:ea typeface="Aptos" panose="020B0004020202020204" pitchFamily="34" charset="0"/>
                <a:cs typeface="Calibri" panose="020F0502020204030204" pitchFamily="34" charset="0"/>
              </a:rPr>
              <a:t>kontakt-lebensgestaltung-im-alter@lists.uni-ulm.de</a:t>
            </a:r>
            <a:br>
              <a:rPr lang="de-DE" sz="3600" kern="100" dirty="0">
                <a:effectLst/>
                <a:latin typeface="Aptos" panose="020B0004020202020204" pitchFamily="34" charset="0"/>
                <a:ea typeface="Aptos" panose="020B0004020202020204" pitchFamily="34" charset="0"/>
                <a:cs typeface="Calibri" panose="020F0502020204030204" pitchFamily="34" charset="0"/>
              </a:rPr>
            </a:br>
            <a:r>
              <a:rPr lang="de-DE" sz="3600" kern="100" dirty="0">
                <a:effectLst/>
                <a:latin typeface="Aptos" panose="020B0004020202020204" pitchFamily="34" charset="0"/>
                <a:ea typeface="Aptos" panose="020B0004020202020204" pitchFamily="34" charset="0"/>
                <a:cs typeface="Calibri" panose="020F0502020204030204" pitchFamily="34" charset="0"/>
              </a:rPr>
              <a:t>		Treffen: jeden 3. Freitag im Monat von 14:30 – 17:00 Uhr </a:t>
            </a:r>
            <a:br>
              <a:rPr lang="de-DE" sz="3600" kern="100" dirty="0">
                <a:effectLst/>
                <a:latin typeface="Aptos" panose="020B0004020202020204" pitchFamily="34" charset="0"/>
                <a:ea typeface="Aptos" panose="020B0004020202020204" pitchFamily="34" charset="0"/>
                <a:cs typeface="Calibri" panose="020F0502020204030204" pitchFamily="34" charset="0"/>
              </a:rPr>
            </a:br>
            <a:r>
              <a:rPr lang="de-DE" sz="3600" kern="100" dirty="0">
                <a:effectLst/>
                <a:latin typeface="Aptos" panose="020B0004020202020204" pitchFamily="34" charset="0"/>
                <a:ea typeface="Aptos" panose="020B0004020202020204" pitchFamily="34" charset="0"/>
                <a:cs typeface="Calibri" panose="020F0502020204030204" pitchFamily="34" charset="0"/>
              </a:rPr>
              <a:t>		im alten Senatssaal, Pavillon I, Albert-Einstein-Allee 5, Ulm</a:t>
            </a:r>
            <a:endParaRPr lang="de-DE" sz="3600" dirty="0"/>
          </a:p>
        </p:txBody>
      </p:sp>
      <p:pic>
        <p:nvPicPr>
          <p:cNvPr id="2" name="Grafik 1">
            <a:extLst>
              <a:ext uri="{FF2B5EF4-FFF2-40B4-BE49-F238E27FC236}">
                <a16:creationId xmlns:a16="http://schemas.microsoft.com/office/drawing/2014/main" id="{E3EC654B-BC04-C492-FED7-647F5600859A}"/>
              </a:ext>
            </a:extLst>
          </p:cNvPr>
          <p:cNvPicPr>
            <a:picLocks noChangeAspect="1"/>
          </p:cNvPicPr>
          <p:nvPr/>
        </p:nvPicPr>
        <p:blipFill>
          <a:blip r:embed="rId7"/>
          <a:stretch>
            <a:fillRect/>
          </a:stretch>
        </p:blipFill>
        <p:spPr>
          <a:xfrm>
            <a:off x="637884" y="2672686"/>
            <a:ext cx="2504138" cy="2504138"/>
          </a:xfrm>
          <a:prstGeom prst="rect">
            <a:avLst/>
          </a:prstGeom>
        </p:spPr>
      </p:pic>
    </p:spTree>
    <p:extLst>
      <p:ext uri="{BB962C8B-B14F-4D97-AF65-F5344CB8AC3E}">
        <p14:creationId xmlns:p14="http://schemas.microsoft.com/office/powerpoint/2010/main" val="3696020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418</Words>
  <Application>Microsoft Office PowerPoint</Application>
  <PresentationFormat>Benutzerdefiniert</PresentationFormat>
  <Paragraphs>16</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Aptos</vt:lpstr>
      <vt:lpstr>Arial</vt:lpstr>
      <vt:lpstr>Calibri</vt:lpstr>
      <vt:lpstr>Calibri Light</vt:lpstr>
      <vt:lpstr>Fira Sans</vt:lpstr>
      <vt:lpstr>Office Theme</vt:lpstr>
      <vt:lpstr>PowerPoint-Präsentation</vt:lpstr>
    </vt:vector>
  </TitlesOfParts>
  <Company>Universität Ulm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Theresa Gräfe</dc:creator>
  <cp:lastModifiedBy>lgrieser</cp:lastModifiedBy>
  <cp:revision>277</cp:revision>
  <cp:lastPrinted>2026-04-16T08:30:35Z</cp:lastPrinted>
  <dcterms:created xsi:type="dcterms:W3CDTF">2020-09-22T10:36:19Z</dcterms:created>
  <dcterms:modified xsi:type="dcterms:W3CDTF">2026-04-20T06:51:43Z</dcterms:modified>
</cp:coreProperties>
</file>