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</p:sldIdLst>
  <p:sldSz cx="21383625" cy="30275213"/>
  <p:notesSz cx="6797675" cy="9928225"/>
  <p:defaultTextStyle>
    <a:defPPr>
      <a:defRPr lang="de-DE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50" userDrawn="1">
          <p15:clr>
            <a:srgbClr val="A4A3A4"/>
          </p15:clr>
        </p15:guide>
        <p15:guide id="2" pos="81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helf" initials="a" lastIdx="5" clrIdx="0">
    <p:extLst>
      <p:ext uri="{19B8F6BF-5375-455C-9EA6-DF929625EA0E}">
        <p15:presenceInfo xmlns:p15="http://schemas.microsoft.com/office/powerpoint/2012/main" userId="023e900d6f17189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005E8C"/>
    <a:srgbClr val="3D7B01"/>
    <a:srgbClr val="990099"/>
    <a:srgbClr val="9479A8"/>
    <a:srgbClr val="2C9358"/>
    <a:srgbClr val="326706"/>
    <a:srgbClr val="2B8856"/>
    <a:srgbClr val="B2B265"/>
    <a:srgbClr val="D9EE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5" d="100"/>
          <a:sy n="25" d="100"/>
        </p:scale>
        <p:origin x="3090" y="96"/>
      </p:cViewPr>
      <p:guideLst>
        <p:guide orient="horz" pos="4750"/>
        <p:guide pos="81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9987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647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1033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9181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1286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1551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6894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3576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9959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607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475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6109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rafik 18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-198843" y="29015213"/>
            <a:ext cx="21850595" cy="1260000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662" y="29341246"/>
            <a:ext cx="1440001" cy="684000"/>
          </a:xfrm>
          <a:prstGeom prst="rect">
            <a:avLst/>
          </a:prstGeom>
        </p:spPr>
      </p:pic>
      <p:sp>
        <p:nvSpPr>
          <p:cNvPr id="23" name="Textfeld 22"/>
          <p:cNvSpPr txBox="1"/>
          <p:nvPr/>
        </p:nvSpPr>
        <p:spPr>
          <a:xfrm>
            <a:off x="2559415" y="29645213"/>
            <a:ext cx="16242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Universität Ulm | Zentrum für Allgemeine Wissenschaftliche Weiterbildung (</a:t>
            </a:r>
            <a:r>
              <a:rPr lang="de-DE" sz="2000" dirty="0" err="1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ZAWiW</a:t>
            </a:r>
            <a:r>
              <a:rPr lang="de-DE" sz="2000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)  | Albert-Einstein-Allee 11 | 89081 Ulm | www.zawiw.de</a:t>
            </a:r>
          </a:p>
        </p:txBody>
      </p:sp>
      <p:pic>
        <p:nvPicPr>
          <p:cNvPr id="26" name="Grafik 25"/>
          <p:cNvPicPr>
            <a:picLocks noChangeAspect="1"/>
          </p:cNvPicPr>
          <p:nvPr/>
        </p:nvPicPr>
        <p:blipFill rotWithShape="1">
          <a:blip r:embed="rId4"/>
          <a:srcRect l="349" t="22330" r="2015" b="45807"/>
          <a:stretch/>
        </p:blipFill>
        <p:spPr>
          <a:xfrm flipV="1">
            <a:off x="-198842" y="28749791"/>
            <a:ext cx="21850594" cy="34148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5599D54E-2CCB-4C5F-BB87-925EF201FF3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9395" y="461360"/>
            <a:ext cx="5198509" cy="1475916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7118A238-2746-4DBB-9FD6-9E5A9BFC8B3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7656" y="28870500"/>
            <a:ext cx="1260000" cy="1260000"/>
          </a:xfrm>
          <a:prstGeom prst="rect">
            <a:avLst/>
          </a:prstGeom>
        </p:spPr>
      </p:pic>
      <p:sp>
        <p:nvSpPr>
          <p:cNvPr id="77" name="Rechteck 76">
            <a:extLst>
              <a:ext uri="{FF2B5EF4-FFF2-40B4-BE49-F238E27FC236}">
                <a16:creationId xmlns:a16="http://schemas.microsoft.com/office/drawing/2014/main" id="{08446958-95AB-4F91-A6DF-15CD953529B7}"/>
              </a:ext>
            </a:extLst>
          </p:cNvPr>
          <p:cNvSpPr/>
          <p:nvPr/>
        </p:nvSpPr>
        <p:spPr>
          <a:xfrm>
            <a:off x="-198843" y="2537185"/>
            <a:ext cx="21913751" cy="2782069"/>
          </a:xfrm>
          <a:prstGeom prst="rect">
            <a:avLst/>
          </a:prstGeom>
          <a:solidFill>
            <a:srgbClr val="005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		</a:t>
            </a:r>
            <a:r>
              <a:rPr lang="de-DE" sz="6000" b="1" dirty="0">
                <a:solidFill>
                  <a:srgbClr val="FF9933"/>
                </a:solidFill>
              </a:rPr>
              <a:t>AK Media </a:t>
            </a:r>
          </a:p>
        </p:txBody>
      </p:sp>
      <p:sp>
        <p:nvSpPr>
          <p:cNvPr id="29" name="Rechteck: abgerundete Ecken 28">
            <a:extLst>
              <a:ext uri="{FF2B5EF4-FFF2-40B4-BE49-F238E27FC236}">
                <a16:creationId xmlns:a16="http://schemas.microsoft.com/office/drawing/2014/main" id="{8935A951-5A0F-49AC-9759-307DBC2FA682}"/>
              </a:ext>
            </a:extLst>
          </p:cNvPr>
          <p:cNvSpPr/>
          <p:nvPr/>
        </p:nvSpPr>
        <p:spPr>
          <a:xfrm>
            <a:off x="815721" y="4205186"/>
            <a:ext cx="19726004" cy="4840531"/>
          </a:xfrm>
          <a:prstGeom prst="roundRect">
            <a:avLst>
              <a:gd name="adj" fmla="val 10000"/>
            </a:avLst>
          </a:prstGeom>
          <a:noFill/>
          <a:ln w="57150"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>
              <a:spcBef>
                <a:spcPts val="600"/>
              </a:spcBef>
              <a:spcAft>
                <a:spcPts val="1800"/>
              </a:spcAft>
            </a:pPr>
            <a:endParaRPr lang="de-DE" sz="3200" b="1" dirty="0">
              <a:solidFill>
                <a:schemeClr val="bg2">
                  <a:lumMod val="10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1C1AB8C1-FC67-CCBA-2D03-CE224E3012F9}"/>
              </a:ext>
            </a:extLst>
          </p:cNvPr>
          <p:cNvSpPr txBox="1"/>
          <p:nvPr/>
        </p:nvSpPr>
        <p:spPr>
          <a:xfrm>
            <a:off x="1536662" y="5426790"/>
            <a:ext cx="19005063" cy="1425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DE" sz="4000" dirty="0"/>
          </a:p>
          <a:p>
            <a:endParaRPr lang="de-DE" sz="4000" dirty="0"/>
          </a:p>
          <a:p>
            <a:r>
              <a:rPr lang="de-DE" sz="4000" dirty="0"/>
              <a:t>Teilnehmende	15 </a:t>
            </a:r>
            <a:r>
              <a:rPr lang="de-DE" sz="4000" dirty="0" err="1"/>
              <a:t>Senior:innen</a:t>
            </a:r>
            <a:endParaRPr lang="de-DE" sz="4000" dirty="0"/>
          </a:p>
          <a:p>
            <a:endParaRPr lang="de-DE" sz="4000" dirty="0"/>
          </a:p>
          <a:p>
            <a:r>
              <a:rPr lang="de-DE" sz="4000" dirty="0"/>
              <a:t>Inhalte		Letzte Projekte:</a:t>
            </a:r>
          </a:p>
          <a:p>
            <a:r>
              <a:rPr lang="de-DE" sz="4000" dirty="0"/>
              <a:t>		- Checkliste IT-Sicherheit</a:t>
            </a:r>
          </a:p>
          <a:p>
            <a:r>
              <a:rPr lang="de-DE" sz="4000" dirty="0"/>
              <a:t>		- Smartphone-Apps</a:t>
            </a:r>
          </a:p>
          <a:p>
            <a:endParaRPr lang="de-DE" sz="4000" dirty="0"/>
          </a:p>
          <a:p>
            <a:r>
              <a:rPr lang="de-DE" sz="4000" dirty="0"/>
              <a:t>Arbeitsweise	- Entwicklungen diskutieren</a:t>
            </a:r>
          </a:p>
          <a:p>
            <a:r>
              <a:rPr lang="de-DE" sz="4000" dirty="0"/>
              <a:t>		- Themen analysieren und erarbeiten</a:t>
            </a:r>
          </a:p>
          <a:p>
            <a:endParaRPr lang="de-DE" sz="4000" dirty="0"/>
          </a:p>
          <a:p>
            <a:r>
              <a:rPr lang="de-DE" sz="4000" dirty="0"/>
              <a:t>Ziele 		- Etwas Neues im Bereich Informationstechnik lernen</a:t>
            </a:r>
          </a:p>
          <a:p>
            <a:r>
              <a:rPr lang="de-DE" sz="4000" dirty="0"/>
              <a:t>		- „Am Ball bleiben“</a:t>
            </a:r>
          </a:p>
          <a:p>
            <a:r>
              <a:rPr lang="de-DE" sz="4000" dirty="0"/>
              <a:t>		- Sich mit neuen Entwicklungen vertraut machen</a:t>
            </a:r>
          </a:p>
          <a:p>
            <a:endParaRPr lang="de-DE" sz="4000" dirty="0"/>
          </a:p>
          <a:p>
            <a:r>
              <a:rPr lang="de-DE" sz="4000" dirty="0"/>
              <a:t>Motivation		- Interesse an Themen der Digitalisierung </a:t>
            </a:r>
          </a:p>
          <a:p>
            <a:r>
              <a:rPr lang="de-DE" sz="4000" dirty="0"/>
              <a:t>		- Anwendungsmöglichkeiten für den Alltag erkunden</a:t>
            </a:r>
          </a:p>
          <a:p>
            <a:r>
              <a:rPr lang="de-DE" sz="4000" dirty="0"/>
              <a:t>		- Austausch über unterschiedliche Nutzung der </a:t>
            </a:r>
          </a:p>
          <a:p>
            <a:r>
              <a:rPr lang="de-DE" sz="4000" dirty="0"/>
              <a:t>  		Informationstechnik</a:t>
            </a:r>
          </a:p>
          <a:p>
            <a:endParaRPr lang="de-DE" sz="4000" dirty="0"/>
          </a:p>
          <a:p>
            <a:r>
              <a:rPr lang="de-DE" sz="4000" dirty="0"/>
              <a:t>Mitmachen		Mitmachen kann jede/r mit Interesse an Themen der 			Digitalisierung, spezielle Vorkenntnisse sind nicht 			erforderlich.</a:t>
            </a: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E3D3583F-F6C3-2892-F121-6978C8B0EE3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0442" y="2662150"/>
            <a:ext cx="2612442" cy="2612442"/>
          </a:xfrm>
          <a:prstGeom prst="rect">
            <a:avLst/>
          </a:prstGeom>
        </p:spPr>
      </p:pic>
      <p:sp>
        <p:nvSpPr>
          <p:cNvPr id="20" name="Textfeld 19">
            <a:extLst>
              <a:ext uri="{FF2B5EF4-FFF2-40B4-BE49-F238E27FC236}">
                <a16:creationId xmlns:a16="http://schemas.microsoft.com/office/drawing/2014/main" id="{2F737301-6785-CB9E-92BC-448395E541EA}"/>
              </a:ext>
            </a:extLst>
          </p:cNvPr>
          <p:cNvSpPr txBox="1"/>
          <p:nvPr/>
        </p:nvSpPr>
        <p:spPr>
          <a:xfrm>
            <a:off x="1464258" y="23228832"/>
            <a:ext cx="18309642" cy="3170099"/>
          </a:xfrm>
          <a:prstGeom prst="rect">
            <a:avLst/>
          </a:prstGeom>
          <a:noFill/>
          <a:ln>
            <a:solidFill>
              <a:srgbClr val="005E8C"/>
            </a:solidFill>
          </a:ln>
        </p:spPr>
        <p:txBody>
          <a:bodyPr wrap="square">
            <a:spAutoFit/>
          </a:bodyPr>
          <a:lstStyle/>
          <a:p>
            <a:r>
              <a:rPr lang="de-DE" sz="4000" dirty="0">
                <a:effectLst/>
                <a:ea typeface="Aptos" panose="020B0004020202020204" pitchFamily="34" charset="0"/>
              </a:rPr>
              <a:t>Kontakt: 		Sprecher: </a:t>
            </a:r>
            <a:r>
              <a:rPr lang="de-DE" sz="4000" b="0" i="0" dirty="0">
                <a:effectLst/>
              </a:rPr>
              <a:t>Detlef </a:t>
            </a:r>
            <a:r>
              <a:rPr lang="de-DE" sz="4000" b="0" i="0" dirty="0" err="1">
                <a:effectLst/>
              </a:rPr>
              <a:t>Schöling</a:t>
            </a:r>
            <a:r>
              <a:rPr lang="de-DE" sz="4000" b="0" i="0" dirty="0">
                <a:effectLst/>
              </a:rPr>
              <a:t>, Udo </a:t>
            </a:r>
            <a:r>
              <a:rPr lang="de-DE" sz="4000" b="0" i="0" dirty="0" err="1">
                <a:effectLst/>
              </a:rPr>
              <a:t>Besenreuther</a:t>
            </a:r>
            <a:endParaRPr lang="de-DE" sz="4000" b="0" i="0" dirty="0">
              <a:effectLst/>
            </a:endParaRPr>
          </a:p>
          <a:p>
            <a:r>
              <a:rPr lang="de-DE" sz="4000" dirty="0">
                <a:ea typeface="Aptos" panose="020B0004020202020204" pitchFamily="34" charset="0"/>
              </a:rPr>
              <a:t>		</a:t>
            </a:r>
            <a:r>
              <a:rPr lang="de-DE" sz="4000" dirty="0">
                <a:effectLst/>
                <a:ea typeface="Aptos" panose="020B0004020202020204" pitchFamily="34" charset="0"/>
              </a:rPr>
              <a:t>Akmedia@zawiw.de</a:t>
            </a:r>
            <a:br>
              <a:rPr lang="de-DE" sz="4000" dirty="0">
                <a:effectLst/>
                <a:ea typeface="Aptos" panose="020B0004020202020204" pitchFamily="34" charset="0"/>
              </a:rPr>
            </a:br>
            <a:r>
              <a:rPr lang="de-DE" sz="4000" dirty="0">
                <a:effectLst/>
                <a:ea typeface="Aptos" panose="020B0004020202020204" pitchFamily="34" charset="0"/>
              </a:rPr>
              <a:t>		Wir treffen uns jeden zweiten Dienstag im Monat </a:t>
            </a:r>
          </a:p>
          <a:p>
            <a:r>
              <a:rPr lang="de-DE" sz="4000" dirty="0">
                <a:effectLst/>
                <a:ea typeface="Aptos" panose="020B0004020202020204" pitchFamily="34" charset="0"/>
              </a:rPr>
              <a:t>		um 10:00 Uhr 	</a:t>
            </a:r>
          </a:p>
          <a:p>
            <a:r>
              <a:rPr lang="de-DE" sz="4000" dirty="0">
                <a:effectLst/>
                <a:ea typeface="Aptos" panose="020B0004020202020204" pitchFamily="34" charset="0"/>
              </a:rPr>
              <a:t>		in der Villa Eberhardt</a:t>
            </a:r>
            <a:endParaRPr lang="de-DE" sz="4000" dirty="0"/>
          </a:p>
        </p:txBody>
      </p:sp>
    </p:spTree>
    <p:extLst>
      <p:ext uri="{BB962C8B-B14F-4D97-AF65-F5344CB8AC3E}">
        <p14:creationId xmlns:p14="http://schemas.microsoft.com/office/powerpoint/2010/main" val="369602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184</Words>
  <Application>Microsoft Office PowerPoint</Application>
  <PresentationFormat>Benutzerdefiniert</PresentationFormat>
  <Paragraphs>27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Fira Sans</vt:lpstr>
      <vt:lpstr>Office Theme</vt:lpstr>
      <vt:lpstr>PowerPoint-Präsentation</vt:lpstr>
    </vt:vector>
  </TitlesOfParts>
  <Company>Universität Ulm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Theresa Gräfe</dc:creator>
  <cp:lastModifiedBy>lgrieser</cp:lastModifiedBy>
  <cp:revision>275</cp:revision>
  <cp:lastPrinted>2026-04-16T08:30:35Z</cp:lastPrinted>
  <dcterms:created xsi:type="dcterms:W3CDTF">2020-09-22T10:36:19Z</dcterms:created>
  <dcterms:modified xsi:type="dcterms:W3CDTF">2026-04-16T09:09:38Z</dcterms:modified>
</cp:coreProperties>
</file>