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21383625" cy="30275213"/>
  <p:notesSz cx="6797675" cy="9928225"/>
  <p:defaultTextStyle>
    <a:defPPr>
      <a:defRPr lang="de-DE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50" userDrawn="1">
          <p15:clr>
            <a:srgbClr val="A4A3A4"/>
          </p15:clr>
        </p15:guide>
        <p15:guide id="2" pos="81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elf" initials="a" lastIdx="5" clrIdx="0">
    <p:extLst>
      <p:ext uri="{19B8F6BF-5375-455C-9EA6-DF929625EA0E}">
        <p15:presenceInfo xmlns:p15="http://schemas.microsoft.com/office/powerpoint/2012/main" userId="023e900d6f17189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8C"/>
    <a:srgbClr val="3D7B01"/>
    <a:srgbClr val="990099"/>
    <a:srgbClr val="9479A8"/>
    <a:srgbClr val="2C9358"/>
    <a:srgbClr val="326706"/>
    <a:srgbClr val="2B8856"/>
    <a:srgbClr val="B2B265"/>
    <a:srgbClr val="D9EE1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5" d="100"/>
          <a:sy n="25" d="100"/>
        </p:scale>
        <p:origin x="3090" y="96"/>
      </p:cViewPr>
      <p:guideLst>
        <p:guide orient="horz" pos="4750"/>
        <p:guide pos="81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8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47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0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18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28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55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89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357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5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60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75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610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-198843" y="29015213"/>
            <a:ext cx="21850595" cy="126000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62" y="29341246"/>
            <a:ext cx="1440001" cy="684000"/>
          </a:xfrm>
          <a:prstGeom prst="rect">
            <a:avLst/>
          </a:prstGeom>
        </p:spPr>
      </p:pic>
      <p:sp>
        <p:nvSpPr>
          <p:cNvPr id="23" name="Textfeld 22"/>
          <p:cNvSpPr txBox="1"/>
          <p:nvPr/>
        </p:nvSpPr>
        <p:spPr>
          <a:xfrm>
            <a:off x="2559415" y="29645213"/>
            <a:ext cx="16242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Universität Ulm | Zentrum für Allgemeine Wissenschaftliche Weiterbildung (</a:t>
            </a:r>
            <a:r>
              <a:rPr lang="de-DE" sz="2000" dirty="0" err="1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ZAWiW</a:t>
            </a:r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)  | Albert-Einstein-Allee 11 | 89081 Ulm | www.zawiw.de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 rotWithShape="1">
          <a:blip r:embed="rId4"/>
          <a:srcRect l="349" t="22330" r="2015" b="45807"/>
          <a:stretch/>
        </p:blipFill>
        <p:spPr>
          <a:xfrm flipV="1">
            <a:off x="-198842" y="28749791"/>
            <a:ext cx="21850594" cy="3414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599D54E-2CCB-4C5F-BB87-925EF201FF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9395" y="461360"/>
            <a:ext cx="5198509" cy="1475916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118A238-2746-4DBB-9FD6-9E5A9BFC8B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7656" y="28870500"/>
            <a:ext cx="1260000" cy="1260000"/>
          </a:xfrm>
          <a:prstGeom prst="rect">
            <a:avLst/>
          </a:prstGeom>
        </p:spPr>
      </p:pic>
      <p:sp>
        <p:nvSpPr>
          <p:cNvPr id="77" name="Rechteck 76">
            <a:extLst>
              <a:ext uri="{FF2B5EF4-FFF2-40B4-BE49-F238E27FC236}">
                <a16:creationId xmlns:a16="http://schemas.microsoft.com/office/drawing/2014/main" id="{08446958-95AB-4F91-A6DF-15CD953529B7}"/>
              </a:ext>
            </a:extLst>
          </p:cNvPr>
          <p:cNvSpPr/>
          <p:nvPr/>
        </p:nvSpPr>
        <p:spPr>
          <a:xfrm>
            <a:off x="-198843" y="2537185"/>
            <a:ext cx="21913751" cy="2782069"/>
          </a:xfrm>
          <a:prstGeom prst="rect">
            <a:avLst/>
          </a:prstGeom>
          <a:solidFill>
            <a:srgbClr val="005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		</a:t>
            </a:r>
            <a:r>
              <a:rPr lang="de-DE" sz="6000" b="1" dirty="0">
                <a:solidFill>
                  <a:schemeClr val="accent1"/>
                </a:solidFill>
              </a:rPr>
              <a:t>AK Wirtschaft </a:t>
            </a: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8935A951-5A0F-49AC-9759-307DBC2FA682}"/>
              </a:ext>
            </a:extLst>
          </p:cNvPr>
          <p:cNvSpPr/>
          <p:nvPr/>
        </p:nvSpPr>
        <p:spPr>
          <a:xfrm>
            <a:off x="815721" y="4205186"/>
            <a:ext cx="19726004" cy="4840531"/>
          </a:xfrm>
          <a:prstGeom prst="roundRect">
            <a:avLst>
              <a:gd name="adj" fmla="val 10000"/>
            </a:avLst>
          </a:prstGeom>
          <a:noFill/>
          <a:ln w="57150"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</a:pPr>
            <a:endParaRPr lang="de-DE" sz="3200" b="1" dirty="0">
              <a:solidFill>
                <a:schemeClr val="bg2">
                  <a:lumMod val="10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C1AB8C1-FC67-CCBA-2D03-CE224E3012F9}"/>
              </a:ext>
            </a:extLst>
          </p:cNvPr>
          <p:cNvSpPr txBox="1"/>
          <p:nvPr/>
        </p:nvSpPr>
        <p:spPr>
          <a:xfrm>
            <a:off x="1536662" y="5426790"/>
            <a:ext cx="19005063" cy="202631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dirty="0"/>
          </a:p>
          <a:p>
            <a:endParaRPr lang="de-DE" sz="3600" dirty="0"/>
          </a:p>
          <a:p>
            <a:r>
              <a:rPr lang="de-DE" sz="3600" dirty="0"/>
              <a:t>Teilnehmende 	</a:t>
            </a:r>
            <a:r>
              <a:rPr lang="de-D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8 Teilnehmende, unterschiedliche Erfahrungen 				(Finanzwesen, Pädagogik, Technik, Verwaltung, 				Marketing etc.)</a:t>
            </a:r>
          </a:p>
          <a:p>
            <a:endParaRPr lang="de-DE" sz="36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de-DE" sz="36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de-DE" sz="3600" dirty="0"/>
              <a:t>Inhalte		</a:t>
            </a:r>
            <a:r>
              <a:rPr lang="de-D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Behandlung aktueller wirtschaftlicher und 				wirtschaftswissenschaftlicher Fragestellungen mit 			dem Ziel eines besseren Verständnisses für die 				wirtschaftlichen, gesellschaftlichen und politischen 			Entwicklungen.</a:t>
            </a:r>
          </a:p>
          <a:p>
            <a:pPr marL="1346200" indent="-1346200">
              <a:lnSpc>
                <a:spcPct val="115000"/>
              </a:lnSpc>
              <a:spcAft>
                <a:spcPts val="800"/>
              </a:spcAft>
            </a:pPr>
            <a:r>
              <a:rPr lang="de-D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	Projektarbeit mit konkreter wirtschaftsrelevanter 				Aufgabenstellung. Aktuell: Analyse der Prognos 				Standortstudie zur Wirtschaftsregion Ulm mit dem 			Ziel, Impulse zu erarbeiten die für die 					Standortentwicklung wichtig sein könnten (incl. Austausch mit 			Wissenschaft und Praxis)</a:t>
            </a:r>
            <a:endParaRPr lang="de-DE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46200" indent="-1346200">
              <a:lnSpc>
                <a:spcPct val="115000"/>
              </a:lnSpc>
              <a:spcAft>
                <a:spcPts val="800"/>
              </a:spcAft>
            </a:pPr>
            <a:r>
              <a:rPr lang="de-D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	Transformation und Neuausrichtung des  Arbeitskreises mit dem Ziel 		der Anpassung an die stattfindenden Veränderungen und dem 			Entwickeln eines attraktiven Zukunftsbildes.</a:t>
            </a:r>
            <a:endParaRPr lang="de-DE" sz="3600" dirty="0">
              <a:effectLst/>
              <a:latin typeface="Aptos" panose="020B000402020202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endParaRPr lang="de-DE" sz="3600" dirty="0"/>
          </a:p>
          <a:p>
            <a:r>
              <a:rPr lang="de-DE" sz="3600" dirty="0"/>
              <a:t>Arbeitsweise		</a:t>
            </a:r>
            <a:r>
              <a:rPr lang="de-D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14-tägige Treffen mit Vorbereitung, Agenda und  Protokoll, </a:t>
            </a:r>
          </a:p>
          <a:p>
            <a:r>
              <a:rPr lang="de-DE" sz="3600" dirty="0"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</a:t>
            </a:r>
            <a:r>
              <a:rPr lang="de-D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gemeinsames Entwickeln eines  Themenspeichers und Abstimmung der 		zu besprechenden Themen</a:t>
            </a:r>
            <a:endParaRPr lang="de-DE" sz="3600" dirty="0"/>
          </a:p>
          <a:p>
            <a:endParaRPr lang="de-DE" sz="3600" dirty="0"/>
          </a:p>
          <a:p>
            <a:r>
              <a:rPr lang="de-DE" sz="3600" dirty="0"/>
              <a:t>Ziele 		</a:t>
            </a:r>
            <a:r>
              <a:rPr lang="de-D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Gegenseitiger Austausch mit dem Ziel, die eigene Sichtweise um 		Perspektiven zu erweitern. Projektarbeit zur Gewinnung von Ergebnissen, 		die weiter mit Stakeholdern bearbeitet werden können. (Inspiration, 		Evaluierung, Maßnahmen etc.) </a:t>
            </a:r>
            <a:r>
              <a:rPr lang="de-DE" sz="3600" dirty="0"/>
              <a:t>	</a:t>
            </a:r>
          </a:p>
          <a:p>
            <a:endParaRPr lang="de-DE" sz="3600" dirty="0"/>
          </a:p>
          <a:p>
            <a:r>
              <a:rPr lang="de-DE" sz="3600" dirty="0"/>
              <a:t>Motivation 		</a:t>
            </a:r>
            <a:r>
              <a:rPr lang="de-D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Weiterbildung, Erfahrungen einbringen, soziale Kontakte</a:t>
            </a:r>
            <a:r>
              <a:rPr lang="de-DE" sz="3600" dirty="0"/>
              <a:t>	</a:t>
            </a:r>
          </a:p>
          <a:p>
            <a:r>
              <a:rPr lang="de-DE" sz="3600" dirty="0"/>
              <a:t>Mitmachen		</a:t>
            </a:r>
            <a:r>
              <a:rPr lang="de-D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Weiterbildung, Erfahrungen einbringen, soziale Kontakte</a:t>
            </a:r>
            <a:r>
              <a:rPr lang="de-DE" sz="4800" dirty="0"/>
              <a:t>	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2F737301-6785-CB9E-92BC-448395E541EA}"/>
              </a:ext>
            </a:extLst>
          </p:cNvPr>
          <p:cNvSpPr txBox="1"/>
          <p:nvPr/>
        </p:nvSpPr>
        <p:spPr>
          <a:xfrm>
            <a:off x="1536991" y="25813424"/>
            <a:ext cx="19004734" cy="1261884"/>
          </a:xfrm>
          <a:prstGeom prst="rect">
            <a:avLst/>
          </a:prstGeom>
          <a:noFill/>
          <a:ln>
            <a:solidFill>
              <a:srgbClr val="005E8C"/>
            </a:solidFill>
          </a:ln>
        </p:spPr>
        <p:txBody>
          <a:bodyPr wrap="square">
            <a:spAutoFit/>
          </a:bodyPr>
          <a:lstStyle/>
          <a:p>
            <a:r>
              <a:rPr lang="de-DE" sz="3600" dirty="0">
                <a:effectLst/>
                <a:ea typeface="Aptos" panose="020B0004020202020204" pitchFamily="34" charset="0"/>
              </a:rPr>
              <a:t>Kontakt: 	</a:t>
            </a:r>
            <a:r>
              <a:rPr lang="de-DE" sz="4000" dirty="0">
                <a:effectLst/>
                <a:ea typeface="Aptos" panose="020B0004020202020204" pitchFamily="34" charset="0"/>
              </a:rPr>
              <a:t>Sprecher: </a:t>
            </a:r>
            <a:r>
              <a:rPr lang="de-DE" sz="40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Stefan</a:t>
            </a:r>
            <a:r>
              <a:rPr lang="de-DE" sz="36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 Kellerer</a:t>
            </a:r>
            <a:br>
              <a:rPr lang="de-DE" sz="36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</a:br>
            <a:r>
              <a:rPr lang="de-DE" sz="36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	14-tägige Treffen (donnerstags) von 14.00 Uhr bis 16.00 Uhr</a:t>
            </a:r>
            <a:endParaRPr lang="de-DE" sz="3600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A78BC376-4216-F9C6-6590-3B6EB9A0A08B}"/>
              </a:ext>
            </a:extLst>
          </p:cNvPr>
          <p:cNvGrpSpPr/>
          <p:nvPr/>
        </p:nvGrpSpPr>
        <p:grpSpPr>
          <a:xfrm>
            <a:off x="1036092" y="2730862"/>
            <a:ext cx="2441142" cy="2448713"/>
            <a:chOff x="8716179" y="3381694"/>
            <a:chExt cx="648000" cy="648000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B24060ED-D257-5604-1D03-E3B39CB3BD40}"/>
                </a:ext>
              </a:extLst>
            </p:cNvPr>
            <p:cNvSpPr/>
            <p:nvPr/>
          </p:nvSpPr>
          <p:spPr>
            <a:xfrm>
              <a:off x="8716179" y="3381694"/>
              <a:ext cx="648000" cy="648000"/>
            </a:xfrm>
            <a:prstGeom prst="ellipse">
              <a:avLst/>
            </a:prstGeom>
            <a:solidFill>
              <a:srgbClr val="4D9EE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 dirty="0"/>
            </a:p>
          </p:txBody>
        </p:sp>
        <p:pic>
          <p:nvPicPr>
            <p:cNvPr id="6" name="Grafik 5" descr="Balkendiagramm mit Aufwärtstrend mit einfarbiger Füllung">
              <a:extLst>
                <a:ext uri="{FF2B5EF4-FFF2-40B4-BE49-F238E27FC236}">
                  <a16:creationId xmlns:a16="http://schemas.microsoft.com/office/drawing/2014/main" id="{8FC49E7E-5079-564D-4265-1032D3C4814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780420" y="3445935"/>
              <a:ext cx="519518" cy="5195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602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295</Words>
  <Application>Microsoft Office PowerPoint</Application>
  <PresentationFormat>Benutzerdefiniert</PresentationFormat>
  <Paragraphs>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Fira Sans</vt:lpstr>
      <vt:lpstr>Office Theme</vt:lpstr>
      <vt:lpstr>PowerPoint-Präsentation</vt:lpstr>
    </vt:vector>
  </TitlesOfParts>
  <Company>Universität Ulm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Theresa Gräfe</dc:creator>
  <cp:lastModifiedBy>lgrieser</cp:lastModifiedBy>
  <cp:revision>277</cp:revision>
  <cp:lastPrinted>2026-04-16T08:05:22Z</cp:lastPrinted>
  <dcterms:created xsi:type="dcterms:W3CDTF">2020-09-22T10:36:19Z</dcterms:created>
  <dcterms:modified xsi:type="dcterms:W3CDTF">2026-04-16T09:29:54Z</dcterms:modified>
</cp:coreProperties>
</file>